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handoutMasterIdLst>
    <p:handoutMasterId r:id="rId20"/>
  </p:handoutMasterIdLst>
  <p:sldIdLst>
    <p:sldId id="281" r:id="rId5"/>
    <p:sldId id="284" r:id="rId6"/>
    <p:sldId id="261" r:id="rId7"/>
    <p:sldId id="279" r:id="rId8"/>
    <p:sldId id="265" r:id="rId9"/>
    <p:sldId id="277" r:id="rId10"/>
    <p:sldId id="266" r:id="rId11"/>
    <p:sldId id="268" r:id="rId12"/>
    <p:sldId id="294" r:id="rId13"/>
    <p:sldId id="295" r:id="rId14"/>
    <p:sldId id="296" r:id="rId15"/>
    <p:sldId id="293" r:id="rId16"/>
    <p:sldId id="292" r:id="rId17"/>
    <p:sldId id="28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79" autoAdjust="0"/>
  </p:normalViewPr>
  <p:slideViewPr>
    <p:cSldViewPr snapToGrid="0">
      <p:cViewPr varScale="1">
        <p:scale>
          <a:sx n="93" d="100"/>
          <a:sy n="93" d="100"/>
        </p:scale>
        <p:origin x="1188" y="306"/>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ituru Alerechi" userId="2b0c074292e8ad03" providerId="LiveId" clId="{4679B910-B662-42A7-85F9-59A9CF6CDD93}"/>
    <pc:docChg chg="undo custSel modSld">
      <pc:chgData name="Chituru Alerechi" userId="2b0c074292e8ad03" providerId="LiveId" clId="{4679B910-B662-42A7-85F9-59A9CF6CDD93}" dt="2025-04-19T05:58:24.949" v="45" actId="20577"/>
      <pc:docMkLst>
        <pc:docMk/>
      </pc:docMkLst>
      <pc:sldChg chg="modSp mod">
        <pc:chgData name="Chituru Alerechi" userId="2b0c074292e8ad03" providerId="LiveId" clId="{4679B910-B662-42A7-85F9-59A9CF6CDD93}" dt="2025-04-19T05:58:24.949" v="45" actId="20577"/>
        <pc:sldMkLst>
          <pc:docMk/>
          <pc:sldMk cId="3666674671" sldId="261"/>
        </pc:sldMkLst>
        <pc:spChg chg="mod">
          <ac:chgData name="Chituru Alerechi" userId="2b0c074292e8ad03" providerId="LiveId" clId="{4679B910-B662-42A7-85F9-59A9CF6CDD93}" dt="2025-04-19T05:58:24.949" v="45" actId="20577"/>
          <ac:spMkLst>
            <pc:docMk/>
            <pc:sldMk cId="3666674671" sldId="261"/>
            <ac:spMk id="3" creationId="{A6A33159-D030-2F82-A142-F75940728319}"/>
          </ac:spMkLst>
        </pc:spChg>
      </pc:sldChg>
      <pc:sldChg chg="modSp mod">
        <pc:chgData name="Chituru Alerechi" userId="2b0c074292e8ad03" providerId="LiveId" clId="{4679B910-B662-42A7-85F9-59A9CF6CDD93}" dt="2025-04-07T05:19:22.282" v="29" actId="27636"/>
        <pc:sldMkLst>
          <pc:docMk/>
          <pc:sldMk cId="2184472291" sldId="282"/>
        </pc:sldMkLst>
        <pc:spChg chg="mod">
          <ac:chgData name="Chituru Alerechi" userId="2b0c074292e8ad03" providerId="LiveId" clId="{4679B910-B662-42A7-85F9-59A9CF6CDD93}" dt="2025-04-07T05:19:22.282" v="29" actId="27636"/>
          <ac:spMkLst>
            <pc:docMk/>
            <pc:sldMk cId="2184472291" sldId="282"/>
            <ac:spMk id="8" creationId="{86613063-168A-02B8-4326-BB842F3B83E2}"/>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5ABE774-2B57-4B47-85C0-B1EC1D23C8D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A504D48A-3CF4-4B01-9FB9-474664B7274C}">
      <dgm:prSet custT="1"/>
      <dgm:spPr/>
      <dgm:t>
        <a:bodyPr/>
        <a:lstStyle/>
        <a:p>
          <a:r>
            <a:rPr lang="en-US" sz="1800" b="1" dirty="0"/>
            <a:t>The results revealed that:</a:t>
          </a:r>
          <a:endParaRPr lang="en-US" sz="1800" dirty="0"/>
        </a:p>
      </dgm:t>
    </dgm:pt>
    <dgm:pt modelId="{ED0EA0A7-F66D-4329-B8C6-50E0BE57A9CB}" type="parTrans" cxnId="{395A2C43-A8A2-4CF1-8DFB-0E16F28D18F1}">
      <dgm:prSet/>
      <dgm:spPr/>
      <dgm:t>
        <a:bodyPr/>
        <a:lstStyle/>
        <a:p>
          <a:endParaRPr lang="en-US"/>
        </a:p>
      </dgm:t>
    </dgm:pt>
    <dgm:pt modelId="{EC215073-899B-469A-9EF7-9B91E58A0206}" type="sibTrans" cxnId="{395A2C43-A8A2-4CF1-8DFB-0E16F28D18F1}">
      <dgm:prSet/>
      <dgm:spPr/>
      <dgm:t>
        <a:bodyPr/>
        <a:lstStyle/>
        <a:p>
          <a:endParaRPr lang="en-US"/>
        </a:p>
      </dgm:t>
    </dgm:pt>
    <dgm:pt modelId="{64B0B0C4-B139-4C5B-9FD9-14CBF8261139}">
      <dgm:prSet custT="1"/>
      <dgm:spPr/>
      <dgm:t>
        <a:bodyPr/>
        <a:lstStyle/>
        <a:p>
          <a:r>
            <a:rPr lang="en-US" sz="1600" dirty="0"/>
            <a:t>Number of Casualties had a high positive skew (5.69), indicating that while most accidents resulted in one casualty, a few extreme cases involved significantly more.</a:t>
          </a:r>
        </a:p>
      </dgm:t>
    </dgm:pt>
    <dgm:pt modelId="{E69CFC70-D94B-41B4-9199-1DB06F0A1229}" type="parTrans" cxnId="{CFA73A2C-304D-4046-BC0A-25F48C321FAC}">
      <dgm:prSet/>
      <dgm:spPr/>
      <dgm:t>
        <a:bodyPr/>
        <a:lstStyle/>
        <a:p>
          <a:endParaRPr lang="en-US"/>
        </a:p>
      </dgm:t>
    </dgm:pt>
    <dgm:pt modelId="{F59F7C04-E5ED-4E04-985F-DA79EA41D44B}" type="sibTrans" cxnId="{CFA73A2C-304D-4046-BC0A-25F48C321FAC}">
      <dgm:prSet/>
      <dgm:spPr/>
      <dgm:t>
        <a:bodyPr/>
        <a:lstStyle/>
        <a:p>
          <a:endParaRPr lang="en-US"/>
        </a:p>
      </dgm:t>
    </dgm:pt>
    <dgm:pt modelId="{1E8F2E6D-68F3-44CA-9CE3-2EE8DDD750EA}">
      <dgm:prSet custT="1"/>
      <dgm:spPr/>
      <dgm:t>
        <a:bodyPr/>
        <a:lstStyle/>
        <a:p>
          <a:r>
            <a:rPr lang="en-US" sz="1600" dirty="0"/>
            <a:t>Number of Vehicles was moderately skewed, with most accidents involving 1–2 vehicles.</a:t>
          </a:r>
        </a:p>
      </dgm:t>
    </dgm:pt>
    <dgm:pt modelId="{2941BB39-BB14-4539-811A-CD569777A13A}" type="parTrans" cxnId="{AD3D314E-545C-4DC2-92ED-6B46BE50AC33}">
      <dgm:prSet/>
      <dgm:spPr/>
      <dgm:t>
        <a:bodyPr/>
        <a:lstStyle/>
        <a:p>
          <a:endParaRPr lang="en-US"/>
        </a:p>
      </dgm:t>
    </dgm:pt>
    <dgm:pt modelId="{6D4F048E-8FA5-429B-A984-FC082CF74D25}" type="sibTrans" cxnId="{AD3D314E-545C-4DC2-92ED-6B46BE50AC33}">
      <dgm:prSet/>
      <dgm:spPr/>
      <dgm:t>
        <a:bodyPr/>
        <a:lstStyle/>
        <a:p>
          <a:endParaRPr lang="en-US"/>
        </a:p>
      </dgm:t>
    </dgm:pt>
    <dgm:pt modelId="{D836540E-AB4A-4AE6-B9A9-55A54E69FCDE}">
      <dgm:prSet custT="1"/>
      <dgm:spPr/>
      <dgm:t>
        <a:bodyPr/>
        <a:lstStyle/>
        <a:p>
          <a:r>
            <a:rPr lang="en-US" sz="1600" dirty="0"/>
            <a:t>Speed Limit showed a moderate right skew (1.14), with limits ranging from 10 to 70 km/h, and a mean of 39 km/h. This suggest that higher speed limits are less common but present in the data.</a:t>
          </a:r>
        </a:p>
      </dgm:t>
    </dgm:pt>
    <dgm:pt modelId="{BE8D308A-176B-4FAB-B6DF-68C9093E90A8}" type="parTrans" cxnId="{4A3D625A-6D7B-4DD1-9F9C-476568282BCB}">
      <dgm:prSet/>
      <dgm:spPr/>
      <dgm:t>
        <a:bodyPr/>
        <a:lstStyle/>
        <a:p>
          <a:endParaRPr lang="en-US"/>
        </a:p>
      </dgm:t>
    </dgm:pt>
    <dgm:pt modelId="{F284B185-45B1-44C5-AA46-93CECBA07899}" type="sibTrans" cxnId="{4A3D625A-6D7B-4DD1-9F9C-476568282BCB}">
      <dgm:prSet/>
      <dgm:spPr/>
      <dgm:t>
        <a:bodyPr/>
        <a:lstStyle/>
        <a:p>
          <a:endParaRPr lang="en-US"/>
        </a:p>
      </dgm:t>
    </dgm:pt>
    <dgm:pt modelId="{DD6E939E-F97E-4353-BFF6-20372E0853F0}">
      <dgm:prSet custT="1"/>
      <dgm:spPr/>
      <dgm:t>
        <a:bodyPr/>
        <a:lstStyle/>
        <a:p>
          <a:endParaRPr lang="en-US" sz="1600" dirty="0"/>
        </a:p>
      </dgm:t>
    </dgm:pt>
    <dgm:pt modelId="{1C7A818B-322F-4B9D-BAAB-23DE7E573D2F}" type="parTrans" cxnId="{1388F52B-2E78-47FE-BE49-302A4081CD07}">
      <dgm:prSet/>
      <dgm:spPr/>
      <dgm:t>
        <a:bodyPr/>
        <a:lstStyle/>
        <a:p>
          <a:endParaRPr lang="en-US"/>
        </a:p>
      </dgm:t>
    </dgm:pt>
    <dgm:pt modelId="{B8673401-D014-4CED-8AB8-C18ED9914C28}" type="sibTrans" cxnId="{1388F52B-2E78-47FE-BE49-302A4081CD07}">
      <dgm:prSet/>
      <dgm:spPr/>
      <dgm:t>
        <a:bodyPr/>
        <a:lstStyle/>
        <a:p>
          <a:endParaRPr lang="en-US"/>
        </a:p>
      </dgm:t>
    </dgm:pt>
    <dgm:pt modelId="{04C9456A-3C01-4551-889F-E42FD2B41BAD}">
      <dgm:prSet custT="1"/>
      <dgm:spPr/>
      <dgm:t>
        <a:bodyPr/>
        <a:lstStyle/>
        <a:p>
          <a:endParaRPr lang="en-US" sz="1600" dirty="0"/>
        </a:p>
      </dgm:t>
    </dgm:pt>
    <dgm:pt modelId="{38362067-E5C7-4919-AB21-9CD54239EDB0}" type="parTrans" cxnId="{F7211323-EF32-48F8-83AA-FF22BD33A11A}">
      <dgm:prSet/>
      <dgm:spPr/>
      <dgm:t>
        <a:bodyPr/>
        <a:lstStyle/>
        <a:p>
          <a:endParaRPr lang="en-US"/>
        </a:p>
      </dgm:t>
    </dgm:pt>
    <dgm:pt modelId="{BE9E4121-6419-4E34-9FA0-89A4E162C829}" type="sibTrans" cxnId="{F7211323-EF32-48F8-83AA-FF22BD33A11A}">
      <dgm:prSet/>
      <dgm:spPr/>
      <dgm:t>
        <a:bodyPr/>
        <a:lstStyle/>
        <a:p>
          <a:endParaRPr lang="en-US"/>
        </a:p>
      </dgm:t>
    </dgm:pt>
    <dgm:pt modelId="{3BCCA7C1-66D8-48AF-9193-F3DAD2A37A5D}" type="pres">
      <dgm:prSet presAssocID="{85ABE774-2B57-4B47-85C0-B1EC1D23C8DF}" presName="linear" presStyleCnt="0">
        <dgm:presLayoutVars>
          <dgm:animLvl val="lvl"/>
          <dgm:resizeHandles val="exact"/>
        </dgm:presLayoutVars>
      </dgm:prSet>
      <dgm:spPr/>
    </dgm:pt>
    <dgm:pt modelId="{FAEAE03D-B6DE-4389-B4CB-B54374331CCA}" type="pres">
      <dgm:prSet presAssocID="{A504D48A-3CF4-4B01-9FB9-474664B7274C}" presName="parentText" presStyleLbl="node1" presStyleIdx="0" presStyleCnt="1" custScaleY="39769" custLinFactNeighborX="-11515" custLinFactNeighborY="-12366">
        <dgm:presLayoutVars>
          <dgm:chMax val="0"/>
          <dgm:bulletEnabled val="1"/>
        </dgm:presLayoutVars>
      </dgm:prSet>
      <dgm:spPr/>
    </dgm:pt>
    <dgm:pt modelId="{1FD46066-EE84-4F28-B50D-FD2ACD017666}" type="pres">
      <dgm:prSet presAssocID="{A504D48A-3CF4-4B01-9FB9-474664B7274C}" presName="childText" presStyleLbl="revTx" presStyleIdx="0" presStyleCnt="1">
        <dgm:presLayoutVars>
          <dgm:bulletEnabled val="1"/>
        </dgm:presLayoutVars>
      </dgm:prSet>
      <dgm:spPr/>
    </dgm:pt>
  </dgm:ptLst>
  <dgm:cxnLst>
    <dgm:cxn modelId="{F7211323-EF32-48F8-83AA-FF22BD33A11A}" srcId="{A504D48A-3CF4-4B01-9FB9-474664B7274C}" destId="{04C9456A-3C01-4551-889F-E42FD2B41BAD}" srcOrd="3" destOrd="0" parTransId="{38362067-E5C7-4919-AB21-9CD54239EDB0}" sibTransId="{BE9E4121-6419-4E34-9FA0-89A4E162C829}"/>
    <dgm:cxn modelId="{34ED0D28-463B-4F9E-BC21-35973EA2E80E}" type="presOf" srcId="{64B0B0C4-B139-4C5B-9FD9-14CBF8261139}" destId="{1FD46066-EE84-4F28-B50D-FD2ACD017666}" srcOrd="0" destOrd="0" presId="urn:microsoft.com/office/officeart/2005/8/layout/vList2"/>
    <dgm:cxn modelId="{1388F52B-2E78-47FE-BE49-302A4081CD07}" srcId="{A504D48A-3CF4-4B01-9FB9-474664B7274C}" destId="{DD6E939E-F97E-4353-BFF6-20372E0853F0}" srcOrd="1" destOrd="0" parTransId="{1C7A818B-322F-4B9D-BAAB-23DE7E573D2F}" sibTransId="{B8673401-D014-4CED-8AB8-C18ED9914C28}"/>
    <dgm:cxn modelId="{CFA73A2C-304D-4046-BC0A-25F48C321FAC}" srcId="{A504D48A-3CF4-4B01-9FB9-474664B7274C}" destId="{64B0B0C4-B139-4C5B-9FD9-14CBF8261139}" srcOrd="0" destOrd="0" parTransId="{E69CFC70-D94B-41B4-9199-1DB06F0A1229}" sibTransId="{F59F7C04-E5ED-4E04-985F-DA79EA41D44B}"/>
    <dgm:cxn modelId="{395A2C43-A8A2-4CF1-8DFB-0E16F28D18F1}" srcId="{85ABE774-2B57-4B47-85C0-B1EC1D23C8DF}" destId="{A504D48A-3CF4-4B01-9FB9-474664B7274C}" srcOrd="0" destOrd="0" parTransId="{ED0EA0A7-F66D-4329-B8C6-50E0BE57A9CB}" sibTransId="{EC215073-899B-469A-9EF7-9B91E58A0206}"/>
    <dgm:cxn modelId="{A64B4947-A2DD-42E4-8A39-37C95EA43704}" type="presOf" srcId="{85ABE774-2B57-4B47-85C0-B1EC1D23C8DF}" destId="{3BCCA7C1-66D8-48AF-9193-F3DAD2A37A5D}" srcOrd="0" destOrd="0" presId="urn:microsoft.com/office/officeart/2005/8/layout/vList2"/>
    <dgm:cxn modelId="{76C8874C-2742-491F-BA16-643854B9EB4C}" type="presOf" srcId="{DD6E939E-F97E-4353-BFF6-20372E0853F0}" destId="{1FD46066-EE84-4F28-B50D-FD2ACD017666}" srcOrd="0" destOrd="1" presId="urn:microsoft.com/office/officeart/2005/8/layout/vList2"/>
    <dgm:cxn modelId="{AD3D314E-545C-4DC2-92ED-6B46BE50AC33}" srcId="{A504D48A-3CF4-4B01-9FB9-474664B7274C}" destId="{1E8F2E6D-68F3-44CA-9CE3-2EE8DDD750EA}" srcOrd="2" destOrd="0" parTransId="{2941BB39-BB14-4539-811A-CD569777A13A}" sibTransId="{6D4F048E-8FA5-429B-A984-FC082CF74D25}"/>
    <dgm:cxn modelId="{A2F62952-F98B-45D5-9521-6987E1DA1120}" type="presOf" srcId="{D836540E-AB4A-4AE6-B9A9-55A54E69FCDE}" destId="{1FD46066-EE84-4F28-B50D-FD2ACD017666}" srcOrd="0" destOrd="4" presId="urn:microsoft.com/office/officeart/2005/8/layout/vList2"/>
    <dgm:cxn modelId="{4A3D625A-6D7B-4DD1-9F9C-476568282BCB}" srcId="{A504D48A-3CF4-4B01-9FB9-474664B7274C}" destId="{D836540E-AB4A-4AE6-B9A9-55A54E69FCDE}" srcOrd="4" destOrd="0" parTransId="{BE8D308A-176B-4FAB-B6DF-68C9093E90A8}" sibTransId="{F284B185-45B1-44C5-AA46-93CECBA07899}"/>
    <dgm:cxn modelId="{9F6C1FBA-B289-4CF4-87D7-CCC10255D748}" type="presOf" srcId="{A504D48A-3CF4-4B01-9FB9-474664B7274C}" destId="{FAEAE03D-B6DE-4389-B4CB-B54374331CCA}" srcOrd="0" destOrd="0" presId="urn:microsoft.com/office/officeart/2005/8/layout/vList2"/>
    <dgm:cxn modelId="{F940F8DA-BA9D-4CCF-8824-0453E277DAAF}" type="presOf" srcId="{04C9456A-3C01-4551-889F-E42FD2B41BAD}" destId="{1FD46066-EE84-4F28-B50D-FD2ACD017666}" srcOrd="0" destOrd="3" presId="urn:microsoft.com/office/officeart/2005/8/layout/vList2"/>
    <dgm:cxn modelId="{9A5B53F4-A476-444E-8B5F-E35F5BAF68FC}" type="presOf" srcId="{1E8F2E6D-68F3-44CA-9CE3-2EE8DDD750EA}" destId="{1FD46066-EE84-4F28-B50D-FD2ACD017666}" srcOrd="0" destOrd="2" presId="urn:microsoft.com/office/officeart/2005/8/layout/vList2"/>
    <dgm:cxn modelId="{248C5292-C705-48EF-9689-9C7AA3E44756}" type="presParOf" srcId="{3BCCA7C1-66D8-48AF-9193-F3DAD2A37A5D}" destId="{FAEAE03D-B6DE-4389-B4CB-B54374331CCA}" srcOrd="0" destOrd="0" presId="urn:microsoft.com/office/officeart/2005/8/layout/vList2"/>
    <dgm:cxn modelId="{F6AE9507-3302-42EB-BB41-8614442900D5}" type="presParOf" srcId="{3BCCA7C1-66D8-48AF-9193-F3DAD2A37A5D}" destId="{1FD46066-EE84-4F28-B50D-FD2ACD017666}"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EAE03D-B6DE-4389-B4CB-B54374331CCA}">
      <dsp:nvSpPr>
        <dsp:cNvPr id="0" name=""/>
        <dsp:cNvSpPr/>
      </dsp:nvSpPr>
      <dsp:spPr>
        <a:xfrm>
          <a:off x="0" y="274241"/>
          <a:ext cx="6086624" cy="483909"/>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The results revealed that:</a:t>
          </a:r>
          <a:endParaRPr lang="en-US" sz="1800" kern="1200" dirty="0"/>
        </a:p>
      </dsp:txBody>
      <dsp:txXfrm>
        <a:off x="23622" y="297863"/>
        <a:ext cx="6039380" cy="436665"/>
      </dsp:txXfrm>
    </dsp:sp>
    <dsp:sp modelId="{1FD46066-EE84-4F28-B50D-FD2ACD017666}">
      <dsp:nvSpPr>
        <dsp:cNvPr id="0" name=""/>
        <dsp:cNvSpPr/>
      </dsp:nvSpPr>
      <dsp:spPr>
        <a:xfrm>
          <a:off x="0" y="1065961"/>
          <a:ext cx="6086624" cy="24891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250" tIns="20320" rIns="113792" bIns="20320" numCol="1" spcCol="1270" anchor="t" anchorCtr="0">
          <a:noAutofit/>
        </a:bodyPr>
        <a:lstStyle/>
        <a:p>
          <a:pPr marL="171450" lvl="1" indent="-171450" algn="l" defTabSz="711200">
            <a:lnSpc>
              <a:spcPct val="90000"/>
            </a:lnSpc>
            <a:spcBef>
              <a:spcPct val="0"/>
            </a:spcBef>
            <a:spcAft>
              <a:spcPct val="20000"/>
            </a:spcAft>
            <a:buChar char="•"/>
          </a:pPr>
          <a:r>
            <a:rPr lang="en-US" sz="1600" kern="1200" dirty="0"/>
            <a:t>Number of Casualties had a high positive skew (5.69), indicating that while most accidents resulted in one casualty, a few extreme cases involved significantly more.</a:t>
          </a:r>
        </a:p>
        <a:p>
          <a:pPr marL="171450" lvl="1" indent="-171450" algn="l" defTabSz="711200">
            <a:lnSpc>
              <a:spcPct val="90000"/>
            </a:lnSpc>
            <a:spcBef>
              <a:spcPct val="0"/>
            </a:spcBef>
            <a:spcAft>
              <a:spcPct val="20000"/>
            </a:spcAft>
            <a:buChar char="•"/>
          </a:pPr>
          <a:endParaRPr lang="en-US" sz="1600" kern="1200" dirty="0"/>
        </a:p>
        <a:p>
          <a:pPr marL="171450" lvl="1" indent="-171450" algn="l" defTabSz="711200">
            <a:lnSpc>
              <a:spcPct val="90000"/>
            </a:lnSpc>
            <a:spcBef>
              <a:spcPct val="0"/>
            </a:spcBef>
            <a:spcAft>
              <a:spcPct val="20000"/>
            </a:spcAft>
            <a:buChar char="•"/>
          </a:pPr>
          <a:r>
            <a:rPr lang="en-US" sz="1600" kern="1200" dirty="0"/>
            <a:t>Number of Vehicles was moderately skewed, with most accidents involving 1–2 vehicles.</a:t>
          </a:r>
        </a:p>
        <a:p>
          <a:pPr marL="171450" lvl="1" indent="-171450" algn="l" defTabSz="711200">
            <a:lnSpc>
              <a:spcPct val="90000"/>
            </a:lnSpc>
            <a:spcBef>
              <a:spcPct val="0"/>
            </a:spcBef>
            <a:spcAft>
              <a:spcPct val="20000"/>
            </a:spcAft>
            <a:buChar char="•"/>
          </a:pPr>
          <a:endParaRPr lang="en-US" sz="1600" kern="1200" dirty="0"/>
        </a:p>
        <a:p>
          <a:pPr marL="171450" lvl="1" indent="-171450" algn="l" defTabSz="711200">
            <a:lnSpc>
              <a:spcPct val="90000"/>
            </a:lnSpc>
            <a:spcBef>
              <a:spcPct val="0"/>
            </a:spcBef>
            <a:spcAft>
              <a:spcPct val="20000"/>
            </a:spcAft>
            <a:buChar char="•"/>
          </a:pPr>
          <a:r>
            <a:rPr lang="en-US" sz="1600" kern="1200" dirty="0"/>
            <a:t>Speed Limit showed a moderate right skew (1.14), with limits ranging from 10 to 70 km/h, and a mean of 39 km/h. This suggest that higher speed limits are less common but present in the data.</a:t>
          </a:r>
        </a:p>
      </dsp:txBody>
      <dsp:txXfrm>
        <a:off x="0" y="1065961"/>
        <a:ext cx="6086624" cy="248917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4/18/2025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4/18/2025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846144-A045-C0C4-1BFB-38B358D61C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472491-041D-BBDE-CC9F-7420E28F89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C90D18-1C04-B9B2-1681-3CF578ED41F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E2BF5FB-7CD1-F251-ECAE-B05AFFA167AF}"/>
              </a:ext>
            </a:extLst>
          </p:cNvPr>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3686302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EE0CAB-077D-1360-AE38-6722F7A5FB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44ACFB-A393-0A3C-611B-0B6F406BF3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15437F-0AA2-A575-6CF0-BABE2DF26E6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D49485E-6636-309F-7829-B09C6F208324}"/>
              </a:ext>
            </a:extLst>
          </p:cNvPr>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4175650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267DA-D563-A7CA-E5FD-27643F4F4F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41EFED-2646-CD2E-B003-E09564CDBF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04E9E1-2770-4ED9-5E90-614FA786D17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65E5F42-5F56-DDE8-5C6D-557EED5CF952}"/>
              </a:ext>
            </a:extLst>
          </p:cNvPr>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3829465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GB"/>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4/18/2025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GB"/>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4/18/2025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GB"/>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GB"/>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GB"/>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GB"/>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4/18/2025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4/18/2025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GB"/>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GB"/>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GB"/>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4/18/2025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4/18/2025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b="1" dirty="0"/>
              <a:t>Comprehensive Analysis of Road Traffic Accidents  </a:t>
            </a:r>
            <a:r>
              <a:rPr lang="en-US" sz="2400" b="1" dirty="0"/>
              <a:t>CoreTech Labs</a:t>
            </a:r>
            <a:endParaRPr lang="en-US" b="1" dirty="0"/>
          </a:p>
        </p:txBody>
      </p:sp>
      <p:sp>
        <p:nvSpPr>
          <p:cNvPr id="2" name="TextBox 1">
            <a:extLst>
              <a:ext uri="{FF2B5EF4-FFF2-40B4-BE49-F238E27FC236}">
                <a16:creationId xmlns:a16="http://schemas.microsoft.com/office/drawing/2014/main" id="{BEBC79D7-D2B3-B4FA-E18A-AF4A0550F94B}"/>
              </a:ext>
            </a:extLst>
          </p:cNvPr>
          <p:cNvSpPr txBox="1"/>
          <p:nvPr/>
        </p:nvSpPr>
        <p:spPr>
          <a:xfrm>
            <a:off x="398834" y="5894962"/>
            <a:ext cx="2937753" cy="646331"/>
          </a:xfrm>
          <a:prstGeom prst="rect">
            <a:avLst/>
          </a:prstGeom>
          <a:noFill/>
        </p:spPr>
        <p:txBody>
          <a:bodyPr wrap="square" rtlCol="0">
            <a:spAutoFit/>
          </a:bodyPr>
          <a:lstStyle/>
          <a:p>
            <a:r>
              <a:rPr lang="en-US" b="1" dirty="0">
                <a:solidFill>
                  <a:schemeClr val="bg2"/>
                </a:solidFill>
              </a:rPr>
              <a:t>Chituru Alerechi</a:t>
            </a:r>
          </a:p>
          <a:p>
            <a:r>
              <a:rPr lang="en-US" b="1" dirty="0">
                <a:solidFill>
                  <a:schemeClr val="bg2"/>
                </a:solidFill>
              </a:rPr>
              <a:t>Excel Capstone Project</a:t>
            </a:r>
          </a:p>
        </p:txBody>
      </p:sp>
      <p:pic>
        <p:nvPicPr>
          <p:cNvPr id="5" name="Picture 4">
            <a:extLst>
              <a:ext uri="{FF2B5EF4-FFF2-40B4-BE49-F238E27FC236}">
                <a16:creationId xmlns:a16="http://schemas.microsoft.com/office/drawing/2014/main" id="{7905B561-48BB-8784-EA83-8D014A9F4895}"/>
              </a:ext>
            </a:extLst>
          </p:cNvPr>
          <p:cNvPicPr>
            <a:picLocks noChangeAspect="1"/>
          </p:cNvPicPr>
          <p:nvPr/>
        </p:nvPicPr>
        <p:blipFill>
          <a:blip r:embed="rId4"/>
          <a:stretch>
            <a:fillRect/>
          </a:stretch>
        </p:blipFill>
        <p:spPr>
          <a:xfrm>
            <a:off x="10749064" y="0"/>
            <a:ext cx="1442935" cy="1348103"/>
          </a:xfrm>
          <a:prstGeom prst="rect">
            <a:avLst/>
          </a:prstGeom>
        </p:spPr>
      </p:pic>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2E3011-BE6E-47CB-72C1-AF138D7A22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9908F5-BD88-E7BE-61E7-05375007C184}"/>
              </a:ext>
            </a:extLst>
          </p:cNvPr>
          <p:cNvSpPr>
            <a:spLocks noGrp="1"/>
          </p:cNvSpPr>
          <p:nvPr>
            <p:ph type="title"/>
          </p:nvPr>
        </p:nvSpPr>
        <p:spPr>
          <a:xfrm>
            <a:off x="753140" y="24455"/>
            <a:ext cx="10515600" cy="1325880"/>
          </a:xfrm>
          <a:noFill/>
        </p:spPr>
        <p:txBody>
          <a:bodyPr anchor="ctr"/>
          <a:lstStyle/>
          <a:p>
            <a:r>
              <a:rPr lang="en-US" dirty="0"/>
              <a:t>Key insights</a:t>
            </a:r>
          </a:p>
        </p:txBody>
      </p:sp>
      <p:sp>
        <p:nvSpPr>
          <p:cNvPr id="52" name="Content Placeholder 51">
            <a:extLst>
              <a:ext uri="{FF2B5EF4-FFF2-40B4-BE49-F238E27FC236}">
                <a16:creationId xmlns:a16="http://schemas.microsoft.com/office/drawing/2014/main" id="{7FB04963-F2DA-FA08-DC52-12849F9AF9AB}"/>
              </a:ext>
            </a:extLst>
          </p:cNvPr>
          <p:cNvSpPr>
            <a:spLocks noGrp="1"/>
          </p:cNvSpPr>
          <p:nvPr>
            <p:ph sz="quarter" idx="13"/>
          </p:nvPr>
        </p:nvSpPr>
        <p:spPr>
          <a:xfrm>
            <a:off x="255181" y="1350335"/>
            <a:ext cx="5582093" cy="5507665"/>
          </a:xfrm>
        </p:spPr>
        <p:txBody>
          <a:bodyPr>
            <a:normAutofit fontScale="92500" lnSpcReduction="10000"/>
          </a:bodyPr>
          <a:lstStyle/>
          <a:p>
            <a:pPr marL="0" indent="0">
              <a:buClr>
                <a:srgbClr val="002060"/>
              </a:buClr>
              <a:buNone/>
            </a:pPr>
            <a:r>
              <a:rPr lang="en-US" sz="1600" b="1" dirty="0"/>
              <a:t>Overall Impact</a:t>
            </a:r>
          </a:p>
          <a:p>
            <a:pPr marL="0" indent="0">
              <a:buClr>
                <a:srgbClr val="002060"/>
              </a:buClr>
              <a:buNone/>
            </a:pPr>
            <a:r>
              <a:rPr lang="en-US" sz="1600" dirty="0"/>
              <a:t>A total of 308K accidents were recorded, resulting in 418K casualties, highlighting the significant scale of traffic incidents over the two-year period.</a:t>
            </a:r>
          </a:p>
          <a:p>
            <a:pPr marL="0" indent="0">
              <a:buClr>
                <a:srgbClr val="002060"/>
              </a:buClr>
              <a:buNone/>
            </a:pPr>
            <a:r>
              <a:rPr lang="en-US" sz="1600" b="1" dirty="0"/>
              <a:t>Time-Based Patterns</a:t>
            </a:r>
          </a:p>
          <a:p>
            <a:pPr marL="0" indent="0">
              <a:buClr>
                <a:srgbClr val="002060"/>
              </a:buClr>
              <a:buNone/>
            </a:pPr>
            <a:r>
              <a:rPr lang="en-US" sz="1600" dirty="0"/>
              <a:t>Friday is confirmed as the most accident-prone day, with the highest frequency.</a:t>
            </a:r>
          </a:p>
          <a:p>
            <a:pPr marL="0" indent="0">
              <a:buClr>
                <a:srgbClr val="002060"/>
              </a:buClr>
              <a:buNone/>
            </a:pPr>
            <a:r>
              <a:rPr lang="en-US" sz="1600" dirty="0"/>
              <a:t>5 PM is the peak accident time, likely due to evening traffic and workday commutes.</a:t>
            </a:r>
          </a:p>
          <a:p>
            <a:pPr marL="0" indent="0">
              <a:buClr>
                <a:srgbClr val="002060"/>
              </a:buClr>
              <a:buNone/>
            </a:pPr>
            <a:r>
              <a:rPr lang="en-US" sz="1600" dirty="0"/>
              <a:t>The monthly trend shows a steady number of accidents across both 2021 and 2022, with slight dips in early and late months, possibly linked to weather or travel restrictions.</a:t>
            </a:r>
          </a:p>
          <a:p>
            <a:pPr marL="0" indent="0">
              <a:buClr>
                <a:srgbClr val="002060"/>
              </a:buClr>
              <a:buNone/>
            </a:pPr>
            <a:r>
              <a:rPr lang="en-US" sz="1600" b="1" dirty="0"/>
              <a:t>Vehicle Types Involved</a:t>
            </a:r>
          </a:p>
          <a:p>
            <a:pPr marL="0" indent="0">
              <a:buClr>
                <a:srgbClr val="002060"/>
              </a:buClr>
              <a:buNone/>
            </a:pPr>
            <a:r>
              <a:rPr lang="en-US" sz="1600" dirty="0"/>
              <a:t>Cars dominate accident involvement at 83%, while motorcycles (9%) and vans (8%) make up the rest.</a:t>
            </a:r>
          </a:p>
          <a:p>
            <a:pPr marL="0" indent="0">
              <a:buClr>
                <a:srgbClr val="002060"/>
              </a:buClr>
              <a:buNone/>
            </a:pPr>
            <a:r>
              <a:rPr lang="en-US" sz="1600" dirty="0"/>
              <a:t>This reflects typical traffic compositions and may also highlight vulnerability for smaller vehicles like motorcycles.</a:t>
            </a:r>
          </a:p>
          <a:p>
            <a:pPr marL="0" indent="0">
              <a:buClr>
                <a:srgbClr val="002060"/>
              </a:buClr>
              <a:buNone/>
            </a:pPr>
            <a:endParaRPr lang="en-US" sz="1600" dirty="0"/>
          </a:p>
          <a:p>
            <a:pPr marL="0" indent="0">
              <a:buClr>
                <a:srgbClr val="002060"/>
              </a:buClr>
              <a:buNone/>
            </a:pPr>
            <a:endParaRPr lang="en-US" sz="1600" dirty="0"/>
          </a:p>
        </p:txBody>
      </p:sp>
      <p:sp>
        <p:nvSpPr>
          <p:cNvPr id="3" name="Content Placeholder 51">
            <a:extLst>
              <a:ext uri="{FF2B5EF4-FFF2-40B4-BE49-F238E27FC236}">
                <a16:creationId xmlns:a16="http://schemas.microsoft.com/office/drawing/2014/main" id="{3A69330A-0AE1-BA3E-CCDB-56F345D1D5FC}"/>
              </a:ext>
            </a:extLst>
          </p:cNvPr>
          <p:cNvSpPr txBox="1">
            <a:spLocks/>
          </p:cNvSpPr>
          <p:nvPr/>
        </p:nvSpPr>
        <p:spPr>
          <a:xfrm>
            <a:off x="6025116" y="1350335"/>
            <a:ext cx="5911703" cy="5507665"/>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lnSpc>
                <a:spcPct val="90000"/>
              </a:lnSpc>
              <a:spcBef>
                <a:spcPts val="1000"/>
              </a:spcBef>
              <a:spcAft>
                <a:spcPts val="1000"/>
              </a:spcAft>
              <a:buClr>
                <a:schemeClr val="accent2"/>
              </a:buClr>
              <a:buFont typeface="+mj-lt"/>
              <a:buAutoNum type="arabicPeriod"/>
              <a:defRPr sz="1800" kern="1200">
                <a:solidFill>
                  <a:schemeClr val="tx1"/>
                </a:solidFill>
                <a:latin typeface="+mn-lt"/>
                <a:ea typeface="+mn-ea"/>
                <a:cs typeface="+mn-cs"/>
              </a:defRPr>
            </a:lvl1pPr>
            <a:lvl2pPr marL="800100" indent="-342900" algn="l" defTabSz="914400" rtl="0" eaLnBrk="1" latinLnBrk="0" hangingPunct="1">
              <a:lnSpc>
                <a:spcPct val="90000"/>
              </a:lnSpc>
              <a:spcBef>
                <a:spcPts val="1000"/>
              </a:spcBef>
              <a:spcAft>
                <a:spcPts val="1000"/>
              </a:spcAft>
              <a:buClr>
                <a:schemeClr val="accent2"/>
              </a:buClr>
              <a:buFont typeface="+mj-lt"/>
              <a:buAutoNum type="alphaLcPeriod"/>
              <a:defRPr sz="1800" kern="1200">
                <a:solidFill>
                  <a:schemeClr val="tx1"/>
                </a:solidFill>
                <a:latin typeface="+mn-lt"/>
                <a:ea typeface="+mn-ea"/>
                <a:cs typeface="+mn-cs"/>
              </a:defRPr>
            </a:lvl2pPr>
            <a:lvl3pPr marL="1257300" indent="-342900" algn="l" defTabSz="914400" rtl="0" eaLnBrk="1" latinLnBrk="0" hangingPunct="1">
              <a:lnSpc>
                <a:spcPct val="90000"/>
              </a:lnSpc>
              <a:spcBef>
                <a:spcPts val="1000"/>
              </a:spcBef>
              <a:spcAft>
                <a:spcPts val="1000"/>
              </a:spcAft>
              <a:buClr>
                <a:schemeClr val="accent2"/>
              </a:buClr>
              <a:buFont typeface="+mj-lt"/>
              <a:buAutoNum type="arabicParenR"/>
              <a:defRPr sz="1800" kern="1200">
                <a:solidFill>
                  <a:schemeClr val="tx1"/>
                </a:solidFill>
                <a:latin typeface="+mn-lt"/>
                <a:ea typeface="+mn-ea"/>
                <a:cs typeface="+mn-cs"/>
              </a:defRPr>
            </a:lvl3pPr>
            <a:lvl4pPr marL="1714500" indent="-342900" algn="l" defTabSz="914400" rtl="0" eaLnBrk="1" latinLnBrk="0" hangingPunct="1">
              <a:lnSpc>
                <a:spcPct val="90000"/>
              </a:lnSpc>
              <a:spcBef>
                <a:spcPts val="1000"/>
              </a:spcBef>
              <a:spcAft>
                <a:spcPts val="1000"/>
              </a:spcAft>
              <a:buClr>
                <a:schemeClr val="accent2"/>
              </a:buClr>
              <a:buFont typeface="+mj-lt"/>
              <a:buAutoNum type="alphaLcParen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rgbClr val="002060"/>
              </a:buClr>
              <a:buFont typeface="+mj-lt"/>
              <a:buNone/>
            </a:pPr>
            <a:r>
              <a:rPr lang="en-US" sz="1600" b="1" dirty="0"/>
              <a:t>Environmental Conditions</a:t>
            </a:r>
          </a:p>
          <a:p>
            <a:pPr marL="0" indent="0">
              <a:buClr>
                <a:srgbClr val="002060"/>
              </a:buClr>
              <a:buFont typeface="+mj-lt"/>
              <a:buNone/>
            </a:pPr>
            <a:r>
              <a:rPr lang="en-US" sz="1600" dirty="0"/>
              <a:t>More accidents (208K) occurred in “Fine, no high winds” conditions, showing that most accidents happen during good weather — likely due to higher traffic volume or driver overconfidence.</a:t>
            </a:r>
          </a:p>
          <a:p>
            <a:pPr marL="0" indent="0">
              <a:buClr>
                <a:srgbClr val="002060"/>
              </a:buClr>
              <a:buFont typeface="+mj-lt"/>
              <a:buNone/>
            </a:pPr>
            <a:r>
              <a:rPr lang="en-US" sz="1600" dirty="0"/>
              <a:t>Daylight conditions account for the highest number of accidents (277K), followed by lit darkness, suggesting visibility isn’t the only contributing factor.</a:t>
            </a:r>
          </a:p>
          <a:p>
            <a:pPr marL="0" indent="0">
              <a:buClr>
                <a:srgbClr val="002060"/>
              </a:buClr>
              <a:buFont typeface="+mj-lt"/>
              <a:buNone/>
            </a:pPr>
            <a:r>
              <a:rPr lang="en-US" sz="1600" b="1" dirty="0"/>
              <a:t>Road Types &amp; Hotspots</a:t>
            </a:r>
          </a:p>
          <a:p>
            <a:pPr marL="0" indent="0">
              <a:buClr>
                <a:srgbClr val="002060"/>
              </a:buClr>
              <a:buFont typeface="+mj-lt"/>
              <a:buNone/>
            </a:pPr>
            <a:r>
              <a:rPr lang="en-US" sz="1600" dirty="0"/>
              <a:t>The top accident hotspots are concentrated in urban areas, with Birmingham (5.4K) and Leeds (3.6K) leading the list.</a:t>
            </a:r>
          </a:p>
          <a:p>
            <a:pPr marL="0" indent="0">
              <a:buClr>
                <a:srgbClr val="002060"/>
              </a:buClr>
              <a:buFont typeface="+mj-lt"/>
              <a:buNone/>
            </a:pPr>
            <a:r>
              <a:rPr lang="en-US" sz="1600" dirty="0"/>
              <a:t>Other high-incident districts include Manchester, Bradford, Sheffield, and Cornwall.</a:t>
            </a:r>
          </a:p>
          <a:p>
            <a:pPr marL="0" indent="0">
              <a:buClr>
                <a:srgbClr val="002060"/>
              </a:buClr>
              <a:buFont typeface="+mj-lt"/>
              <a:buNone/>
            </a:pPr>
            <a:r>
              <a:rPr lang="en-US" sz="1600" b="1" dirty="0"/>
              <a:t>Speed &amp; Severity </a:t>
            </a:r>
          </a:p>
          <a:p>
            <a:pPr marL="0" indent="0">
              <a:buClr>
                <a:srgbClr val="002060"/>
              </a:buClr>
              <a:buFont typeface="+mj-lt"/>
              <a:buNone/>
            </a:pPr>
            <a:r>
              <a:rPr lang="en-US" sz="1600" dirty="0"/>
              <a:t>Most roads have lower speed limits (mean: 39 km/h; max: 70 km/h)</a:t>
            </a:r>
          </a:p>
          <a:p>
            <a:pPr marL="0" indent="0">
              <a:buClr>
                <a:srgbClr val="002060"/>
              </a:buClr>
              <a:buFont typeface="+mj-lt"/>
              <a:buNone/>
            </a:pPr>
            <a:r>
              <a:rPr lang="en-US" sz="1600" dirty="0"/>
              <a:t>Casualties peak in the 30–40 km/h range, not at the highest speeds.</a:t>
            </a:r>
          </a:p>
          <a:p>
            <a:pPr marL="0" indent="0">
              <a:buClr>
                <a:srgbClr val="002060"/>
              </a:buClr>
              <a:buFont typeface="+mj-lt"/>
              <a:buNone/>
            </a:pPr>
            <a:r>
              <a:rPr lang="en-US" sz="1600" dirty="0"/>
              <a:t>Suggests urban traffic, pedestrian zones, and road complexity are key risk factors</a:t>
            </a:r>
          </a:p>
          <a:p>
            <a:pPr marL="0" indent="0">
              <a:buClr>
                <a:srgbClr val="002060"/>
              </a:buClr>
              <a:buFont typeface="+mj-lt"/>
              <a:buNone/>
            </a:pPr>
            <a:endParaRPr lang="en-US" sz="1600" dirty="0"/>
          </a:p>
        </p:txBody>
      </p:sp>
    </p:spTree>
    <p:extLst>
      <p:ext uri="{BB962C8B-B14F-4D97-AF65-F5344CB8AC3E}">
        <p14:creationId xmlns:p14="http://schemas.microsoft.com/office/powerpoint/2010/main" val="3399348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77CCDF-4287-155A-982A-AFD0802F63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62F177-B296-DE15-30D0-EEB22C72BF65}"/>
              </a:ext>
            </a:extLst>
          </p:cNvPr>
          <p:cNvSpPr>
            <a:spLocks noGrp="1"/>
          </p:cNvSpPr>
          <p:nvPr>
            <p:ph type="title"/>
          </p:nvPr>
        </p:nvSpPr>
        <p:spPr>
          <a:xfrm>
            <a:off x="753140" y="24455"/>
            <a:ext cx="10515600" cy="1325880"/>
          </a:xfrm>
          <a:noFill/>
        </p:spPr>
        <p:txBody>
          <a:bodyPr anchor="ctr"/>
          <a:lstStyle/>
          <a:p>
            <a:r>
              <a:rPr lang="en-US" dirty="0"/>
              <a:t>Recommendations</a:t>
            </a:r>
          </a:p>
        </p:txBody>
      </p:sp>
      <p:sp>
        <p:nvSpPr>
          <p:cNvPr id="52" name="Content Placeholder 51">
            <a:extLst>
              <a:ext uri="{FF2B5EF4-FFF2-40B4-BE49-F238E27FC236}">
                <a16:creationId xmlns:a16="http://schemas.microsoft.com/office/drawing/2014/main" id="{BC086670-6D43-8018-9624-F5C4C627D30A}"/>
              </a:ext>
            </a:extLst>
          </p:cNvPr>
          <p:cNvSpPr>
            <a:spLocks noGrp="1"/>
          </p:cNvSpPr>
          <p:nvPr>
            <p:ph sz="quarter" idx="13"/>
          </p:nvPr>
        </p:nvSpPr>
        <p:spPr>
          <a:xfrm>
            <a:off x="255181" y="1350335"/>
            <a:ext cx="5582093" cy="5401339"/>
          </a:xfrm>
        </p:spPr>
        <p:txBody>
          <a:bodyPr>
            <a:normAutofit/>
          </a:bodyPr>
          <a:lstStyle/>
          <a:p>
            <a:pPr marL="0" indent="0">
              <a:buClr>
                <a:srgbClr val="002060"/>
              </a:buClr>
              <a:buNone/>
            </a:pPr>
            <a:r>
              <a:rPr lang="en-US" sz="1600" b="1" dirty="0"/>
              <a:t>Focus Safety Campaigns Around Peak Times</a:t>
            </a:r>
          </a:p>
          <a:p>
            <a:pPr marL="0" indent="0">
              <a:buClr>
                <a:srgbClr val="002060"/>
              </a:buClr>
              <a:buNone/>
            </a:pPr>
            <a:r>
              <a:rPr lang="en-US" sz="1600" dirty="0"/>
              <a:t>Fridays at 5 PM show the highest accident frequency — suggesting a need for targeted enforcement or awareness campaigns during evening rush hours.</a:t>
            </a:r>
          </a:p>
          <a:p>
            <a:pPr marL="0" indent="0">
              <a:buClr>
                <a:srgbClr val="002060"/>
              </a:buClr>
              <a:buNone/>
            </a:pPr>
            <a:r>
              <a:rPr lang="en-US" sz="1600" b="1" dirty="0"/>
              <a:t>Prioritize Urban Zones for Intervention</a:t>
            </a:r>
          </a:p>
          <a:p>
            <a:pPr marL="0" indent="0">
              <a:buClr>
                <a:srgbClr val="002060"/>
              </a:buClr>
              <a:buNone/>
            </a:pPr>
            <a:r>
              <a:rPr lang="en-US" sz="1600" dirty="0"/>
              <a:t>Most accidents occur in urban areas with moderate speed limits (30–40 km/h).</a:t>
            </a:r>
          </a:p>
          <a:p>
            <a:pPr marL="0" indent="0">
              <a:buClr>
                <a:srgbClr val="002060"/>
              </a:buClr>
              <a:buNone/>
            </a:pPr>
            <a:r>
              <a:rPr lang="en-US" sz="1600" dirty="0"/>
              <a:t>Consider traffic calming, pedestrian zones, and infrastructure improvements in high-density districts like Birmingham and Leeds.</a:t>
            </a:r>
          </a:p>
          <a:p>
            <a:pPr marL="0" indent="0">
              <a:buClr>
                <a:srgbClr val="002060"/>
              </a:buClr>
              <a:buNone/>
            </a:pPr>
            <a:r>
              <a:rPr lang="en-US" sz="1600" b="1" dirty="0"/>
              <a:t>Don't Rely Solely on Weather as a Risk Indicator</a:t>
            </a:r>
          </a:p>
          <a:p>
            <a:pPr marL="0" indent="0">
              <a:buClr>
                <a:srgbClr val="002060"/>
              </a:buClr>
              <a:buNone/>
            </a:pPr>
            <a:r>
              <a:rPr lang="en-US" sz="1600" dirty="0"/>
              <a:t>Most accidents happen in clear daylight — suggesting that driver behavior and traffic volume, not just poor conditions, contribute to risk.</a:t>
            </a:r>
          </a:p>
          <a:p>
            <a:pPr marL="0" indent="0">
              <a:buClr>
                <a:srgbClr val="002060"/>
              </a:buClr>
              <a:buNone/>
            </a:pPr>
            <a:r>
              <a:rPr lang="en-US" sz="1600" dirty="0"/>
              <a:t>Promote defensive driving education, even in good weather.</a:t>
            </a:r>
          </a:p>
          <a:p>
            <a:pPr marL="0" indent="0">
              <a:buClr>
                <a:srgbClr val="002060"/>
              </a:buClr>
              <a:buNone/>
            </a:pPr>
            <a:endParaRPr lang="en-US" sz="1600" dirty="0"/>
          </a:p>
        </p:txBody>
      </p:sp>
      <p:sp>
        <p:nvSpPr>
          <p:cNvPr id="4" name="Content Placeholder 51">
            <a:extLst>
              <a:ext uri="{FF2B5EF4-FFF2-40B4-BE49-F238E27FC236}">
                <a16:creationId xmlns:a16="http://schemas.microsoft.com/office/drawing/2014/main" id="{4D5BFD69-BD9F-6B60-9F17-059A9E7CEE2A}"/>
              </a:ext>
            </a:extLst>
          </p:cNvPr>
          <p:cNvSpPr txBox="1">
            <a:spLocks/>
          </p:cNvSpPr>
          <p:nvPr/>
        </p:nvSpPr>
        <p:spPr>
          <a:xfrm>
            <a:off x="6354728" y="1350334"/>
            <a:ext cx="5582093" cy="5401339"/>
          </a:xfrm>
          <a:prstGeom prst="rect">
            <a:avLst/>
          </a:prstGeom>
        </p:spPr>
        <p:txBody>
          <a:bodyPr vert="horz" lIns="91440" tIns="45720" rIns="91440" bIns="45720" rtlCol="0">
            <a:normAutofit/>
          </a:bodyPr>
          <a:lstStyle>
            <a:lvl1pPr marL="342900" indent="-342900" algn="l" defTabSz="914400" rtl="0" eaLnBrk="1" latinLnBrk="0" hangingPunct="1">
              <a:lnSpc>
                <a:spcPct val="90000"/>
              </a:lnSpc>
              <a:spcBef>
                <a:spcPts val="1000"/>
              </a:spcBef>
              <a:spcAft>
                <a:spcPts val="1000"/>
              </a:spcAft>
              <a:buClr>
                <a:schemeClr val="accent2"/>
              </a:buClr>
              <a:buFont typeface="+mj-lt"/>
              <a:buAutoNum type="arabicPeriod"/>
              <a:defRPr sz="1800" kern="1200">
                <a:solidFill>
                  <a:schemeClr val="tx1"/>
                </a:solidFill>
                <a:latin typeface="+mn-lt"/>
                <a:ea typeface="+mn-ea"/>
                <a:cs typeface="+mn-cs"/>
              </a:defRPr>
            </a:lvl1pPr>
            <a:lvl2pPr marL="800100" indent="-342900" algn="l" defTabSz="914400" rtl="0" eaLnBrk="1" latinLnBrk="0" hangingPunct="1">
              <a:lnSpc>
                <a:spcPct val="90000"/>
              </a:lnSpc>
              <a:spcBef>
                <a:spcPts val="1000"/>
              </a:spcBef>
              <a:spcAft>
                <a:spcPts val="1000"/>
              </a:spcAft>
              <a:buClr>
                <a:schemeClr val="accent2"/>
              </a:buClr>
              <a:buFont typeface="+mj-lt"/>
              <a:buAutoNum type="alphaLcPeriod"/>
              <a:defRPr sz="1800" kern="1200">
                <a:solidFill>
                  <a:schemeClr val="tx1"/>
                </a:solidFill>
                <a:latin typeface="+mn-lt"/>
                <a:ea typeface="+mn-ea"/>
                <a:cs typeface="+mn-cs"/>
              </a:defRPr>
            </a:lvl2pPr>
            <a:lvl3pPr marL="1257300" indent="-342900" algn="l" defTabSz="914400" rtl="0" eaLnBrk="1" latinLnBrk="0" hangingPunct="1">
              <a:lnSpc>
                <a:spcPct val="90000"/>
              </a:lnSpc>
              <a:spcBef>
                <a:spcPts val="1000"/>
              </a:spcBef>
              <a:spcAft>
                <a:spcPts val="1000"/>
              </a:spcAft>
              <a:buClr>
                <a:schemeClr val="accent2"/>
              </a:buClr>
              <a:buFont typeface="+mj-lt"/>
              <a:buAutoNum type="arabicParenR"/>
              <a:defRPr sz="1800" kern="1200">
                <a:solidFill>
                  <a:schemeClr val="tx1"/>
                </a:solidFill>
                <a:latin typeface="+mn-lt"/>
                <a:ea typeface="+mn-ea"/>
                <a:cs typeface="+mn-cs"/>
              </a:defRPr>
            </a:lvl3pPr>
            <a:lvl4pPr marL="1714500" indent="-342900" algn="l" defTabSz="914400" rtl="0" eaLnBrk="1" latinLnBrk="0" hangingPunct="1">
              <a:lnSpc>
                <a:spcPct val="90000"/>
              </a:lnSpc>
              <a:spcBef>
                <a:spcPts val="1000"/>
              </a:spcBef>
              <a:spcAft>
                <a:spcPts val="1000"/>
              </a:spcAft>
              <a:buClr>
                <a:schemeClr val="accent2"/>
              </a:buClr>
              <a:buFont typeface="+mj-lt"/>
              <a:buAutoNum type="alphaLcParen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rgbClr val="002060"/>
              </a:buClr>
              <a:buFont typeface="+mj-lt"/>
              <a:buNone/>
            </a:pPr>
            <a:r>
              <a:rPr lang="en-US" sz="1600" b="1" dirty="0"/>
              <a:t>Address Vehicle-Specific Risk</a:t>
            </a:r>
          </a:p>
          <a:p>
            <a:pPr marL="0" indent="0">
              <a:buClr>
                <a:srgbClr val="002060"/>
              </a:buClr>
              <a:buFont typeface="+mj-lt"/>
              <a:buNone/>
            </a:pPr>
            <a:r>
              <a:rPr lang="en-US" sz="1600" dirty="0"/>
              <a:t>With cars making up over 80% of accidents, encourage tech adoption like automatic braking or alert systems.</a:t>
            </a:r>
          </a:p>
          <a:p>
            <a:pPr marL="0" indent="0">
              <a:buClr>
                <a:srgbClr val="002060"/>
              </a:buClr>
              <a:buFont typeface="+mj-lt"/>
              <a:buNone/>
            </a:pPr>
            <a:r>
              <a:rPr lang="en-US" sz="1600" dirty="0"/>
              <a:t>Motorcycle involvement is also notable — suggesting the need for protective gear enforcement and lane-sharing policies.</a:t>
            </a:r>
          </a:p>
          <a:p>
            <a:pPr marL="0" indent="0">
              <a:buClr>
                <a:srgbClr val="002060"/>
              </a:buClr>
              <a:buFont typeface="+mj-lt"/>
              <a:buNone/>
            </a:pPr>
            <a:r>
              <a:rPr lang="en-US" sz="1600" b="1" dirty="0"/>
              <a:t>Use Data to Guide Resource Allocation</a:t>
            </a:r>
          </a:p>
          <a:p>
            <a:pPr marL="0" indent="0">
              <a:buClr>
                <a:srgbClr val="002060"/>
              </a:buClr>
              <a:buFont typeface="+mj-lt"/>
              <a:buNone/>
            </a:pPr>
            <a:r>
              <a:rPr lang="en-US" sz="1600" dirty="0"/>
              <a:t>Emergency response teams can be better deployed in districts with consistently high accident rates.</a:t>
            </a:r>
          </a:p>
          <a:p>
            <a:pPr marL="0" indent="0">
              <a:buClr>
                <a:srgbClr val="002060"/>
              </a:buClr>
              <a:buFont typeface="+mj-lt"/>
              <a:buNone/>
            </a:pPr>
            <a:r>
              <a:rPr lang="en-US" sz="1600" dirty="0"/>
              <a:t>Invest in lighting and signage upgrades in high-casualty zones.</a:t>
            </a:r>
          </a:p>
          <a:p>
            <a:pPr marL="0" indent="0">
              <a:buClr>
                <a:srgbClr val="002060"/>
              </a:buClr>
              <a:buFont typeface="+mj-lt"/>
              <a:buNone/>
            </a:pPr>
            <a:endParaRPr lang="en-US" sz="1600" dirty="0"/>
          </a:p>
        </p:txBody>
      </p:sp>
    </p:spTree>
    <p:extLst>
      <p:ext uri="{BB962C8B-B14F-4D97-AF65-F5344CB8AC3E}">
        <p14:creationId xmlns:p14="http://schemas.microsoft.com/office/powerpoint/2010/main" val="6792356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61F8AD-567B-1DA2-41B3-07B43C1EBF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907414-8FCD-D2A7-D24F-747828D51C41}"/>
              </a:ext>
            </a:extLst>
          </p:cNvPr>
          <p:cNvSpPr>
            <a:spLocks noGrp="1"/>
          </p:cNvSpPr>
          <p:nvPr>
            <p:ph type="title"/>
          </p:nvPr>
        </p:nvSpPr>
        <p:spPr>
          <a:xfrm>
            <a:off x="838200" y="365760"/>
            <a:ext cx="10515600" cy="1325563"/>
          </a:xfrm>
          <a:noFill/>
        </p:spPr>
        <p:txBody>
          <a:bodyPr anchor="ctr"/>
          <a:lstStyle/>
          <a:p>
            <a:r>
              <a:rPr lang="en-US" dirty="0"/>
              <a:t>Limitations &amp; Consideration</a:t>
            </a:r>
          </a:p>
        </p:txBody>
      </p:sp>
      <p:sp>
        <p:nvSpPr>
          <p:cNvPr id="4" name="Content Placeholder 3">
            <a:extLst>
              <a:ext uri="{FF2B5EF4-FFF2-40B4-BE49-F238E27FC236}">
                <a16:creationId xmlns:a16="http://schemas.microsoft.com/office/drawing/2014/main" id="{B42915E3-33EA-B47E-1E93-D137FA097304}"/>
              </a:ext>
            </a:extLst>
          </p:cNvPr>
          <p:cNvSpPr>
            <a:spLocks noGrp="1"/>
          </p:cNvSpPr>
          <p:nvPr>
            <p:ph sz="quarter" idx="16"/>
          </p:nvPr>
        </p:nvSpPr>
        <p:spPr>
          <a:xfrm>
            <a:off x="1584250" y="1843492"/>
            <a:ext cx="9122735" cy="4113054"/>
          </a:xfrm>
          <a:noFill/>
        </p:spPr>
        <p:txBody>
          <a:bodyPr>
            <a:normAutofit/>
          </a:bodyPr>
          <a:lstStyle/>
          <a:p>
            <a:pPr marL="285750" indent="-285750">
              <a:buClr>
                <a:srgbClr val="002060"/>
              </a:buClr>
              <a:buFont typeface="Arial" panose="020B0604020202020204" pitchFamily="34" charset="0"/>
              <a:buChar char="•"/>
            </a:pPr>
            <a:r>
              <a:rPr lang="en-US" dirty="0"/>
              <a:t>Casualty counts may not reflect accident severity accurately (e.g., multiple injuries in one record vs. fatality in another).</a:t>
            </a:r>
          </a:p>
          <a:p>
            <a:pPr marL="285750" indent="-285750">
              <a:buClr>
                <a:srgbClr val="002060"/>
              </a:buClr>
              <a:buFont typeface="Arial" panose="020B0604020202020204" pitchFamily="34" charset="0"/>
              <a:buChar char="•"/>
            </a:pPr>
            <a:r>
              <a:rPr lang="en-US" dirty="0"/>
              <a:t>The overwhelming number of accidents in good weather raises questions about reporting bias or missing context like traffic volume.</a:t>
            </a:r>
          </a:p>
          <a:p>
            <a:pPr marL="285750" indent="-285750">
              <a:buClr>
                <a:srgbClr val="002060"/>
              </a:buClr>
              <a:buFont typeface="Arial" panose="020B0604020202020204" pitchFamily="34" charset="0"/>
              <a:buChar char="•"/>
            </a:pPr>
            <a:r>
              <a:rPr lang="en-US" dirty="0"/>
              <a:t>No fields indicate driver behavior, road signage, or traffic enforcement presence, which may be key contributors to outcomes.</a:t>
            </a:r>
          </a:p>
          <a:p>
            <a:pPr marL="285750" indent="-285750">
              <a:buClr>
                <a:srgbClr val="002060"/>
              </a:buClr>
              <a:buFont typeface="Arial" panose="020B0604020202020204" pitchFamily="34" charset="0"/>
              <a:buChar char="•"/>
            </a:pPr>
            <a:r>
              <a:rPr lang="en-US" dirty="0"/>
              <a:t>The presence of extreme outliers (e.g., 48 casualties in one accident) might skew averages or highlight data entry issues.</a:t>
            </a:r>
          </a:p>
        </p:txBody>
      </p:sp>
      <p:sp>
        <p:nvSpPr>
          <p:cNvPr id="5" name="Rectangle 4">
            <a:extLst>
              <a:ext uri="{FF2B5EF4-FFF2-40B4-BE49-F238E27FC236}">
                <a16:creationId xmlns:a16="http://schemas.microsoft.com/office/drawing/2014/main" id="{04109BAD-5AC5-C5B5-2F7B-ED118F95972E}"/>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597683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Conclusion</a:t>
            </a:r>
          </a:p>
        </p:txBody>
      </p:sp>
      <p:sp>
        <p:nvSpPr>
          <p:cNvPr id="8" name="Content Placeholder 3">
            <a:extLst>
              <a:ext uri="{FF2B5EF4-FFF2-40B4-BE49-F238E27FC236}">
                <a16:creationId xmlns:a16="http://schemas.microsoft.com/office/drawing/2014/main" id="{BDACC8AD-7B04-D86A-A498-0BB7FFA468C9}"/>
              </a:ext>
            </a:extLst>
          </p:cNvPr>
          <p:cNvSpPr txBox="1">
            <a:spLocks/>
          </p:cNvSpPr>
          <p:nvPr/>
        </p:nvSpPr>
        <p:spPr>
          <a:xfrm>
            <a:off x="1715385" y="1962381"/>
            <a:ext cx="9438168" cy="4113054"/>
          </a:xfrm>
          <a:prstGeom prst="rect">
            <a:avLst/>
          </a:prstGeom>
          <a:noFill/>
        </p:spPr>
        <p:txBody>
          <a:bodyPr vert="horz" lIns="91440" tIns="45720" rIns="91440" bIns="45720" rtlCol="0">
            <a:normAutofit/>
          </a:bodyPr>
          <a:lstStyle>
            <a:lvl1pPr marL="0" indent="0" algn="l" defTabSz="914400" rtl="0" eaLnBrk="1" latinLnBrk="0" hangingPunct="1">
              <a:lnSpc>
                <a:spcPct val="15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2060"/>
              </a:buClr>
            </a:pPr>
            <a:r>
              <a:rPr lang="en-US" dirty="0"/>
              <a:t>This project successfully applied data science techniques to transform raw, unstructured road accident data into meaningful insights through cleaning, statistical analysis, and visualization.</a:t>
            </a:r>
          </a:p>
          <a:p>
            <a:pPr>
              <a:buClr>
                <a:srgbClr val="002060"/>
              </a:buClr>
            </a:pPr>
            <a:r>
              <a:rPr lang="en-US" dirty="0"/>
              <a:t>The interactive dashboard revealed key patterns in accident severity, timing, location, and environmental factors — highlighting critical risk zones and high-impact conditions.</a:t>
            </a:r>
          </a:p>
          <a:p>
            <a:pPr>
              <a:buClr>
                <a:srgbClr val="002060"/>
              </a:buClr>
            </a:pPr>
            <a:r>
              <a:rPr lang="en-US" dirty="0"/>
              <a:t>These findings support data-driven decision-making for traffic safety initiatives, resource allocation, and policy planning.</a:t>
            </a:r>
          </a:p>
          <a:p>
            <a:pPr>
              <a:buClr>
                <a:srgbClr val="002060"/>
              </a:buClr>
            </a:pPr>
            <a:r>
              <a:rPr lang="en-US" dirty="0"/>
              <a:t>Ultimately, the project demonstrates how structured analysis can drive safer roads and smarter strategies in real-world applications.</a:t>
            </a:r>
          </a:p>
        </p:txBody>
      </p:sp>
    </p:spTree>
    <p:extLst>
      <p:ext uri="{BB962C8B-B14F-4D97-AF65-F5344CB8AC3E}">
        <p14:creationId xmlns:p14="http://schemas.microsoft.com/office/powerpoint/2010/main" val="42336912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1269313"/>
          </a:xfrm>
        </p:spPr>
        <p:txBody>
          <a:bodyPr>
            <a:normAutofit/>
          </a:bodyPr>
          <a:lstStyle/>
          <a:p>
            <a:r>
              <a:rPr lang="en-US" dirty="0"/>
              <a:t>Chituru Alerechi</a:t>
            </a:r>
          </a:p>
          <a:p>
            <a:r>
              <a:rPr lang="en-US" dirty="0"/>
              <a:t>Data Scientist Intern </a:t>
            </a:r>
          </a:p>
          <a:p>
            <a:r>
              <a:rPr lang="en-US" dirty="0"/>
              <a:t>@10alytics </a:t>
            </a:r>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0662"/>
            <a:ext cx="4837176" cy="1993392"/>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6" y="2296633"/>
            <a:ext cx="5282120" cy="3700130"/>
          </a:xfrm>
          <a:noFill/>
        </p:spPr>
        <p:txBody>
          <a:bodyPr anchor="t">
            <a:normAutofit fontScale="77500" lnSpcReduction="20000"/>
          </a:bodyPr>
          <a:lstStyle/>
          <a:p>
            <a:r>
              <a:rPr lang="en-US" sz="1600" dirty="0"/>
              <a:t>INTRODUCTION</a:t>
            </a:r>
          </a:p>
          <a:p>
            <a:r>
              <a:rPr lang="en-US" sz="1600" dirty="0"/>
              <a:t>Problem statement</a:t>
            </a:r>
          </a:p>
          <a:p>
            <a:r>
              <a:rPr lang="en-US" sz="1600" dirty="0"/>
              <a:t>Data cleaning &amp;processing</a:t>
            </a:r>
          </a:p>
          <a:p>
            <a:r>
              <a:rPr lang="en-US" sz="1600" dirty="0"/>
              <a:t>Descriptive Statistics &amp; Central Tendencies</a:t>
            </a:r>
          </a:p>
          <a:p>
            <a:r>
              <a:rPr lang="en-US" sz="1600" dirty="0"/>
              <a:t>Dashboard overview</a:t>
            </a:r>
          </a:p>
          <a:p>
            <a:r>
              <a:rPr lang="en-US" sz="1600" dirty="0"/>
              <a:t>Key insights </a:t>
            </a:r>
          </a:p>
          <a:p>
            <a:r>
              <a:rPr lang="en-US" sz="1600" dirty="0"/>
              <a:t>Recommendation</a:t>
            </a:r>
          </a:p>
          <a:p>
            <a:r>
              <a:rPr lang="en-US" sz="1600" dirty="0"/>
              <a:t>Limitations &amp; considerations</a:t>
            </a:r>
          </a:p>
          <a:p>
            <a:r>
              <a:rPr lang="en-US" sz="1600" dirty="0"/>
              <a:t>conclusion</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1710354"/>
          </a:xfrm>
          <a:noFill/>
        </p:spPr>
        <p:txBody>
          <a:bodyPr anchor="ctr"/>
          <a:lstStyle/>
          <a:p>
            <a:r>
              <a:rPr lang="en-US" dirty="0"/>
              <a:t>introduction</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2286000"/>
            <a:ext cx="6241650" cy="3474720"/>
          </a:xfrm>
          <a:noFill/>
        </p:spPr>
        <p:txBody>
          <a:bodyPr vert="horz" lIns="91440" tIns="45720" rIns="91440" bIns="45720" rtlCol="0" anchor="t">
            <a:normAutofit/>
          </a:bodyPr>
          <a:lstStyle/>
          <a:p>
            <a:pPr>
              <a:buClr>
                <a:srgbClr val="002060"/>
              </a:buClr>
            </a:pPr>
            <a:r>
              <a:rPr lang="en-US" dirty="0"/>
              <a:t>CoreTech Labs is a technology company that provides smart digital solutions through software development, AI integration, and data analytics. </a:t>
            </a:r>
          </a:p>
          <a:p>
            <a:pPr>
              <a:buClr>
                <a:srgbClr val="002060"/>
              </a:buClr>
            </a:pPr>
            <a:r>
              <a:rPr lang="en-US" dirty="0"/>
              <a:t>As a Data </a:t>
            </a:r>
            <a:r>
              <a:rPr lang="en-US"/>
              <a:t>Scientist consultant, </a:t>
            </a:r>
            <a:r>
              <a:rPr lang="en-US" dirty="0"/>
              <a:t>I was responsible for analyzing road accident data, performing statistical analysis, and developing an interactive dashboard to uncover trends and support road safety decisions.</a:t>
            </a:r>
          </a:p>
        </p:txBody>
      </p:sp>
    </p:spTree>
    <p:extLst>
      <p:ext uri="{BB962C8B-B14F-4D97-AF65-F5344CB8AC3E}">
        <p14:creationId xmlns:p14="http://schemas.microsoft.com/office/powerpoint/2010/main" val="3666674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Problem Statement</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1631815" y="1937232"/>
            <a:ext cx="8928370" cy="3442164"/>
          </a:xfrm>
          <a:noFill/>
        </p:spPr>
        <p:txBody>
          <a:bodyPr>
            <a:normAutofit lnSpcReduction="10000"/>
          </a:bodyPr>
          <a:lstStyle/>
          <a:p>
            <a:pPr algn="just">
              <a:lnSpc>
                <a:spcPct val="150000"/>
              </a:lnSpc>
            </a:pPr>
            <a:r>
              <a:rPr lang="en-US" dirty="0"/>
              <a:t>Road traffic accidents remain a major public safety concern, influenced by various factors such as road conditions, weather, and traffic control systems. However, the available accident data often exists in unstructured formats, making it difficult for stakeholders to extract meaningful insights or take timely action.</a:t>
            </a:r>
          </a:p>
          <a:p>
            <a:pPr algn="just">
              <a:lnSpc>
                <a:spcPct val="150000"/>
              </a:lnSpc>
            </a:pPr>
            <a:r>
              <a:rPr lang="en-US" dirty="0"/>
              <a:t>To address this, there is a growing need to apply data science techniques to organize, analyze, and visualize accident data. This project aims to uncover patterns, identify high-risk factors, and support data-driven decisions that can improve road safety and optimize resource allocation.</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Project objectives</a:t>
            </a: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199" y="2024781"/>
            <a:ext cx="10515599" cy="3195805"/>
          </a:xfrm>
        </p:spPr>
        <p:txBody>
          <a:bodyPr/>
          <a:lstStyle/>
          <a:p>
            <a:pPr>
              <a:buClr>
                <a:srgbClr val="002060"/>
              </a:buClr>
            </a:pPr>
            <a:r>
              <a:rPr lang="en-US" dirty="0"/>
              <a:t>Clean and standardize accident dataset</a:t>
            </a:r>
          </a:p>
          <a:p>
            <a:pPr>
              <a:buClr>
                <a:srgbClr val="002060"/>
              </a:buClr>
            </a:pPr>
            <a:r>
              <a:rPr lang="en-US" dirty="0"/>
              <a:t>Analyze accident frequency and severity</a:t>
            </a:r>
          </a:p>
          <a:p>
            <a:pPr>
              <a:buClr>
                <a:srgbClr val="002060"/>
              </a:buClr>
            </a:pPr>
            <a:r>
              <a:rPr lang="en-US" dirty="0"/>
              <a:t>Identify high-risk factors</a:t>
            </a:r>
          </a:p>
          <a:p>
            <a:pPr>
              <a:buClr>
                <a:srgbClr val="002060"/>
              </a:buClr>
            </a:pPr>
            <a:r>
              <a:rPr lang="en-US" dirty="0"/>
              <a:t>Create interactive dashboard</a:t>
            </a:r>
          </a:p>
          <a:p>
            <a:pPr>
              <a:buClr>
                <a:srgbClr val="002060"/>
              </a:buClr>
            </a:pPr>
            <a:r>
              <a:rPr lang="en-US" dirty="0"/>
              <a:t>Provide actionable safety recommendations</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199" y="320466"/>
            <a:ext cx="6172200" cy="1581912"/>
          </a:xfrm>
          <a:noFill/>
        </p:spPr>
        <p:txBody>
          <a:bodyPr anchor="b"/>
          <a:lstStyle/>
          <a:p>
            <a:r>
              <a:rPr lang="en-US" dirty="0"/>
              <a:t>Data cleaning &amp; processing</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199" y="2257063"/>
            <a:ext cx="5924107" cy="3904906"/>
          </a:xfrm>
          <a:noFill/>
        </p:spPr>
        <p:txBody>
          <a:bodyPr vert="horz" lIns="91440" tIns="45720" rIns="91440" bIns="45720" rtlCol="0" anchor="t">
            <a:normAutofit/>
          </a:bodyPr>
          <a:lstStyle/>
          <a:p>
            <a:pPr marL="342900" indent="-342900">
              <a:buClr>
                <a:srgbClr val="002060"/>
              </a:buClr>
              <a:buFont typeface="+mj-lt"/>
              <a:buAutoNum type="arabicPeriod"/>
            </a:pPr>
            <a:r>
              <a:rPr lang="en-US" dirty="0"/>
              <a:t>Removed duplicate records from the dataset</a:t>
            </a:r>
          </a:p>
          <a:p>
            <a:pPr marL="342900" indent="-342900">
              <a:buClr>
                <a:srgbClr val="002060"/>
              </a:buClr>
              <a:buFont typeface="+mj-lt"/>
              <a:buAutoNum type="arabicPeriod"/>
            </a:pPr>
            <a:r>
              <a:rPr lang="en-US" dirty="0"/>
              <a:t>Standardized date and time formats</a:t>
            </a:r>
          </a:p>
          <a:p>
            <a:pPr marL="342900" indent="-342900">
              <a:buClr>
                <a:srgbClr val="002060"/>
              </a:buClr>
              <a:buFont typeface="+mj-lt"/>
              <a:buAutoNum type="arabicPeriod"/>
            </a:pPr>
            <a:r>
              <a:rPr lang="en-US" dirty="0"/>
              <a:t>Formatted categorical variables for consistency</a:t>
            </a:r>
          </a:p>
          <a:p>
            <a:pPr marL="342900" indent="-342900">
              <a:buClr>
                <a:srgbClr val="002060"/>
              </a:buClr>
              <a:buFont typeface="+mj-lt"/>
              <a:buAutoNum type="arabicPeriod"/>
            </a:pPr>
            <a:r>
              <a:rPr lang="en-US" dirty="0"/>
              <a:t>Rounded geographic coordinates to 2 decimal places</a:t>
            </a:r>
          </a:p>
          <a:p>
            <a:pPr marL="342900" indent="-342900">
              <a:buClr>
                <a:srgbClr val="002060"/>
              </a:buClr>
              <a:buFont typeface="+mj-lt"/>
              <a:buAutoNum type="arabicPeriod"/>
            </a:pPr>
            <a:r>
              <a:rPr lang="en-US" dirty="0"/>
              <a:t>Standardized the Vehicle Type column using a nested SUBSTITUTE formula</a:t>
            </a:r>
          </a:p>
          <a:p>
            <a:pPr marL="800100" lvl="2" indent="-342900">
              <a:buClr>
                <a:srgbClr val="002060"/>
              </a:buClr>
            </a:pPr>
            <a:r>
              <a:rPr lang="en-US" dirty="0"/>
              <a:t>This grouped similar entries and simplified analysis by merging long or inconsistent labels into unified categories like 'Motorcycle', 'Van', 'Bus', and 'Car'</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880"/>
          </a:xfrm>
        </p:spPr>
        <p:txBody>
          <a:bodyPr anchor="ctr">
            <a:normAutofit/>
          </a:bodyPr>
          <a:lstStyle/>
          <a:p>
            <a:r>
              <a:rPr lang="en-US" dirty="0"/>
              <a:t>Descriptive Statistics &amp; Central Tendencies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3"/>
          </p:nvPr>
        </p:nvSpPr>
        <p:spPr>
          <a:xfrm>
            <a:off x="883922" y="1929207"/>
            <a:ext cx="4581214" cy="3450867"/>
          </a:xfrm>
        </p:spPr>
        <p:txBody>
          <a:bodyPr vert="horz" lIns="91440" tIns="45720" rIns="91440" bIns="45720" rtlCol="0">
            <a:normAutofit/>
          </a:bodyPr>
          <a:lstStyle/>
          <a:p>
            <a:r>
              <a:rPr lang="en-US" sz="1600" dirty="0"/>
              <a:t>As part of the analysis, I examined the central tendencies and distribution of key numerical variables to summarize the data and identify outliers. I calculated the mean, median, standard deviation, min, max, and skewness for variables such as:</a:t>
            </a:r>
          </a:p>
          <a:p>
            <a:endParaRPr lang="en-US" sz="1600" dirty="0"/>
          </a:p>
          <a:p>
            <a:pPr lvl="1">
              <a:buClr>
                <a:srgbClr val="002060"/>
              </a:buClr>
            </a:pPr>
            <a:r>
              <a:rPr lang="en-US" sz="1600" dirty="0"/>
              <a:t>Number of Casualties</a:t>
            </a:r>
          </a:p>
          <a:p>
            <a:pPr lvl="1">
              <a:buClr>
                <a:srgbClr val="002060"/>
              </a:buClr>
            </a:pPr>
            <a:r>
              <a:rPr lang="en-US" sz="1600" dirty="0"/>
              <a:t>Number of Vehicles</a:t>
            </a:r>
          </a:p>
          <a:p>
            <a:pPr lvl="1">
              <a:buClr>
                <a:srgbClr val="002060"/>
              </a:buClr>
            </a:pPr>
            <a:r>
              <a:rPr lang="en-US" sz="1600" dirty="0"/>
              <a:t>Speed Limit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aphicFrame>
        <p:nvGraphicFramePr>
          <p:cNvPr id="7" name="Content Placeholder 3">
            <a:extLst>
              <a:ext uri="{FF2B5EF4-FFF2-40B4-BE49-F238E27FC236}">
                <a16:creationId xmlns:a16="http://schemas.microsoft.com/office/drawing/2014/main" id="{9A250AE5-B1C6-807F-B9CB-5CF457BB5A50}"/>
              </a:ext>
            </a:extLst>
          </p:cNvPr>
          <p:cNvGraphicFramePr>
            <a:graphicFrameLocks noGrp="1"/>
          </p:cNvGraphicFramePr>
          <p:nvPr>
            <p:ph sz="quarter" idx="14"/>
            <p:extLst>
              <p:ext uri="{D42A27DB-BD31-4B8C-83A1-F6EECF244321}">
                <p14:modId xmlns:p14="http://schemas.microsoft.com/office/powerpoint/2010/main" val="2637057167"/>
              </p:ext>
            </p:extLst>
          </p:nvPr>
        </p:nvGraphicFramePr>
        <p:xfrm>
          <a:off x="5917534" y="1691640"/>
          <a:ext cx="6086624" cy="41371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43777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sz="3200" dirty="0"/>
              <a:t>Descriptive Statistics &amp; Central Tendencies </a:t>
            </a:r>
            <a:r>
              <a:rPr lang="en-US" sz="2400" b="1" i="1" dirty="0"/>
              <a:t>cont.</a:t>
            </a:r>
            <a:endParaRPr lang="en-US" sz="3200" b="1" i="1" dirty="0"/>
          </a:p>
        </p:txBody>
      </p:sp>
      <p:graphicFrame>
        <p:nvGraphicFramePr>
          <p:cNvPr id="3" name="Table Placeholder 2">
            <a:extLst>
              <a:ext uri="{FF2B5EF4-FFF2-40B4-BE49-F238E27FC236}">
                <a16:creationId xmlns:a16="http://schemas.microsoft.com/office/drawing/2014/main" id="{F01CF5D3-D3B1-1944-CFDF-D8EE11DE42AA}"/>
              </a:ext>
            </a:extLst>
          </p:cNvPr>
          <p:cNvGraphicFramePr>
            <a:graphicFrameLocks noGrp="1"/>
          </p:cNvGraphicFramePr>
          <p:nvPr>
            <p:ph type="tbl" sz="quarter" idx="13"/>
            <p:extLst>
              <p:ext uri="{D42A27DB-BD31-4B8C-83A1-F6EECF244321}">
                <p14:modId xmlns:p14="http://schemas.microsoft.com/office/powerpoint/2010/main" val="2795698621"/>
              </p:ext>
            </p:extLst>
          </p:nvPr>
        </p:nvGraphicFramePr>
        <p:xfrm>
          <a:off x="680484" y="1935126"/>
          <a:ext cx="11111025" cy="3583173"/>
        </p:xfrm>
        <a:graphic>
          <a:graphicData uri="http://schemas.openxmlformats.org/drawingml/2006/table">
            <a:tbl>
              <a:tblPr firstRow="1" bandRow="1">
                <a:tableStyleId>{D03447BB-5D67-496B-8E87-E561075AD55C}</a:tableStyleId>
              </a:tblPr>
              <a:tblGrid>
                <a:gridCol w="1815729">
                  <a:extLst>
                    <a:ext uri="{9D8B030D-6E8A-4147-A177-3AD203B41FA5}">
                      <a16:colId xmlns:a16="http://schemas.microsoft.com/office/drawing/2014/main" val="127040821"/>
                    </a:ext>
                  </a:extLst>
                </a:gridCol>
                <a:gridCol w="1382430">
                  <a:extLst>
                    <a:ext uri="{9D8B030D-6E8A-4147-A177-3AD203B41FA5}">
                      <a16:colId xmlns:a16="http://schemas.microsoft.com/office/drawing/2014/main" val="149845700"/>
                    </a:ext>
                  </a:extLst>
                </a:gridCol>
                <a:gridCol w="1630030">
                  <a:extLst>
                    <a:ext uri="{9D8B030D-6E8A-4147-A177-3AD203B41FA5}">
                      <a16:colId xmlns:a16="http://schemas.microsoft.com/office/drawing/2014/main" val="3119692462"/>
                    </a:ext>
                  </a:extLst>
                </a:gridCol>
                <a:gridCol w="2279978">
                  <a:extLst>
                    <a:ext uri="{9D8B030D-6E8A-4147-A177-3AD203B41FA5}">
                      <a16:colId xmlns:a16="http://schemas.microsoft.com/office/drawing/2014/main" val="3472639139"/>
                    </a:ext>
                  </a:extLst>
                </a:gridCol>
                <a:gridCol w="1031664">
                  <a:extLst>
                    <a:ext uri="{9D8B030D-6E8A-4147-A177-3AD203B41FA5}">
                      <a16:colId xmlns:a16="http://schemas.microsoft.com/office/drawing/2014/main" val="790193634"/>
                    </a:ext>
                  </a:extLst>
                </a:gridCol>
                <a:gridCol w="1091861">
                  <a:extLst>
                    <a:ext uri="{9D8B030D-6E8A-4147-A177-3AD203B41FA5}">
                      <a16:colId xmlns:a16="http://schemas.microsoft.com/office/drawing/2014/main" val="2901033199"/>
                    </a:ext>
                  </a:extLst>
                </a:gridCol>
                <a:gridCol w="1879333">
                  <a:extLst>
                    <a:ext uri="{9D8B030D-6E8A-4147-A177-3AD203B41FA5}">
                      <a16:colId xmlns:a16="http://schemas.microsoft.com/office/drawing/2014/main" val="3434758923"/>
                    </a:ext>
                  </a:extLst>
                </a:gridCol>
              </a:tblGrid>
              <a:tr h="580285">
                <a:tc>
                  <a:txBody>
                    <a:bodyPr/>
                    <a:lstStyle/>
                    <a:p>
                      <a:pPr algn="ctr"/>
                      <a:r>
                        <a:rPr lang="en-US" b="0" dirty="0"/>
                        <a:t>VARIABLES</a:t>
                      </a:r>
                      <a:endParaRPr lang="en-US" b="0" i="0" dirty="0">
                        <a:latin typeface="+mn-lt"/>
                        <a:cs typeface="Calibri" panose="020F0502020204030204" pitchFamily="34" charset="0"/>
                      </a:endParaRPr>
                    </a:p>
                  </a:txBody>
                  <a:tcPr anchor="ctr"/>
                </a:tc>
                <a:tc>
                  <a:txBody>
                    <a:bodyPr/>
                    <a:lstStyle/>
                    <a:p>
                      <a:pPr algn="ctr"/>
                      <a:r>
                        <a:rPr lang="en-US" b="0" dirty="0"/>
                        <a:t>MEAN</a:t>
                      </a:r>
                      <a:endParaRPr lang="en-US" b="0" i="0" dirty="0">
                        <a:latin typeface="+mn-lt"/>
                        <a:cs typeface="Calibri" panose="020F0502020204030204" pitchFamily="34" charset="0"/>
                      </a:endParaRPr>
                    </a:p>
                  </a:txBody>
                  <a:tcPr anchor="ctr"/>
                </a:tc>
                <a:tc>
                  <a:txBody>
                    <a:bodyPr/>
                    <a:lstStyle/>
                    <a:p>
                      <a:pPr algn="ctr"/>
                      <a:r>
                        <a:rPr lang="en-US" b="0" dirty="0"/>
                        <a:t>MEDIAN</a:t>
                      </a:r>
                      <a:endParaRPr lang="en-US" b="0" i="0" dirty="0">
                        <a:latin typeface="+mn-lt"/>
                        <a:cs typeface="Calibri" panose="020F0502020204030204" pitchFamily="34" charset="0"/>
                      </a:endParaRPr>
                    </a:p>
                  </a:txBody>
                  <a:tcPr anchor="ctr"/>
                </a:tc>
                <a:tc>
                  <a:txBody>
                    <a:bodyPr/>
                    <a:lstStyle/>
                    <a:p>
                      <a:pPr algn="ctr"/>
                      <a:r>
                        <a:rPr lang="en-US" b="0" dirty="0"/>
                        <a:t>STANDARD DEVIATION</a:t>
                      </a:r>
                      <a:endParaRPr lang="en-US" b="0" i="0" dirty="0">
                        <a:latin typeface="+mn-lt"/>
                        <a:cs typeface="Calibri" panose="020F0502020204030204" pitchFamily="34" charset="0"/>
                      </a:endParaRPr>
                    </a:p>
                  </a:txBody>
                  <a:tcPr anchor="ctr"/>
                </a:tc>
                <a:tc>
                  <a:txBody>
                    <a:bodyPr/>
                    <a:lstStyle/>
                    <a:p>
                      <a:pPr algn="ctr"/>
                      <a:r>
                        <a:rPr lang="en-US" b="0" dirty="0"/>
                        <a:t>MIN</a:t>
                      </a:r>
                      <a:endParaRPr lang="en-US" b="0" i="0" dirty="0">
                        <a:latin typeface="+mn-lt"/>
                        <a:cs typeface="Calibri" panose="020F0502020204030204" pitchFamily="34" charset="0"/>
                      </a:endParaRPr>
                    </a:p>
                  </a:txBody>
                  <a:tcPr anchor="ctr"/>
                </a:tc>
                <a:tc>
                  <a:txBody>
                    <a:bodyPr/>
                    <a:lstStyle/>
                    <a:p>
                      <a:pPr algn="ctr"/>
                      <a:r>
                        <a:rPr lang="en-US" b="0" dirty="0"/>
                        <a:t>MAX</a:t>
                      </a:r>
                      <a:endParaRPr lang="en-US" b="0" i="0" dirty="0">
                        <a:latin typeface="+mn-lt"/>
                        <a:cs typeface="Calibri" panose="020F0502020204030204" pitchFamily="34" charset="0"/>
                      </a:endParaRPr>
                    </a:p>
                  </a:txBody>
                  <a:tcPr anchor="ctr"/>
                </a:tc>
                <a:tc>
                  <a:txBody>
                    <a:bodyPr/>
                    <a:lstStyle/>
                    <a:p>
                      <a:pPr algn="ctr"/>
                      <a:r>
                        <a:rPr lang="en-US" b="0" dirty="0"/>
                        <a:t>SKEWNESS</a:t>
                      </a:r>
                      <a:endParaRPr lang="en-US" b="0" i="0" dirty="0">
                        <a:latin typeface="+mn-lt"/>
                        <a:cs typeface="Calibri" panose="020F0502020204030204" pitchFamily="34" charset="0"/>
                      </a:endParaRPr>
                    </a:p>
                  </a:txBody>
                  <a:tcPr anchor="ctr"/>
                </a:tc>
                <a:extLst>
                  <a:ext uri="{0D108BD9-81ED-4DB2-BD59-A6C34878D82A}">
                    <a16:rowId xmlns:a16="http://schemas.microsoft.com/office/drawing/2014/main" val="3298013591"/>
                  </a:ext>
                </a:extLst>
              </a:tr>
              <a:tr h="1015500">
                <a:tc>
                  <a:txBody>
                    <a:bodyPr/>
                    <a:lstStyle/>
                    <a:p>
                      <a:pPr algn="l"/>
                      <a:r>
                        <a:rPr lang="en-US" b="0" dirty="0"/>
                        <a:t>Number of Casualties</a:t>
                      </a:r>
                      <a:endParaRPr lang="en-US" b="0" i="0" dirty="0">
                        <a:latin typeface="+mn-lt"/>
                        <a:cs typeface="Calibri" panose="020F0502020204030204" pitchFamily="34" charset="0"/>
                      </a:endParaRPr>
                    </a:p>
                  </a:txBody>
                  <a:tcPr anchor="ctr"/>
                </a:tc>
                <a:tc>
                  <a:txBody>
                    <a:bodyPr/>
                    <a:lstStyle/>
                    <a:p>
                      <a:pPr algn="ctr"/>
                      <a:r>
                        <a:rPr lang="en-US" b="0" dirty="0"/>
                        <a:t>1</a:t>
                      </a:r>
                      <a:endParaRPr lang="en-US" b="0" i="0" dirty="0">
                        <a:latin typeface="+mn-lt"/>
                        <a:cs typeface="Calibri" panose="020F0502020204030204" pitchFamily="34" charset="0"/>
                      </a:endParaRPr>
                    </a:p>
                  </a:txBody>
                  <a:tcPr anchor="ctr"/>
                </a:tc>
                <a:tc>
                  <a:txBody>
                    <a:bodyPr/>
                    <a:lstStyle/>
                    <a:p>
                      <a:pPr algn="ctr"/>
                      <a:r>
                        <a:rPr lang="en-US" b="0" dirty="0"/>
                        <a:t>1</a:t>
                      </a:r>
                      <a:endParaRPr lang="en-US" b="0" i="0" dirty="0">
                        <a:latin typeface="+mn-lt"/>
                        <a:cs typeface="Calibri" panose="020F0502020204030204" pitchFamily="34" charset="0"/>
                      </a:endParaRPr>
                    </a:p>
                  </a:txBody>
                  <a:tcPr anchor="ctr"/>
                </a:tc>
                <a:tc>
                  <a:txBody>
                    <a:bodyPr/>
                    <a:lstStyle/>
                    <a:p>
                      <a:pPr algn="ctr"/>
                      <a:r>
                        <a:rPr lang="en-US" b="0" dirty="0"/>
                        <a:t>0.82</a:t>
                      </a:r>
                      <a:endParaRPr lang="en-US" b="0" i="0" dirty="0">
                        <a:latin typeface="+mn-lt"/>
                        <a:cs typeface="Calibri" panose="020F0502020204030204" pitchFamily="34" charset="0"/>
                      </a:endParaRPr>
                    </a:p>
                  </a:txBody>
                  <a:tcPr anchor="ctr"/>
                </a:tc>
                <a:tc>
                  <a:txBody>
                    <a:bodyPr/>
                    <a:lstStyle/>
                    <a:p>
                      <a:pPr algn="ctr"/>
                      <a:r>
                        <a:rPr lang="en-US" b="0" dirty="0"/>
                        <a:t>1</a:t>
                      </a:r>
                      <a:endParaRPr lang="en-US" b="0" i="0" dirty="0">
                        <a:latin typeface="+mn-lt"/>
                        <a:cs typeface="Calibri" panose="020F0502020204030204" pitchFamily="34" charset="0"/>
                      </a:endParaRPr>
                    </a:p>
                  </a:txBody>
                  <a:tcPr anchor="ctr"/>
                </a:tc>
                <a:tc>
                  <a:txBody>
                    <a:bodyPr/>
                    <a:lstStyle/>
                    <a:p>
                      <a:pPr algn="ctr"/>
                      <a:r>
                        <a:rPr lang="en-US" b="0" dirty="0"/>
                        <a:t>48</a:t>
                      </a:r>
                      <a:endParaRPr lang="en-US" b="0" i="0" dirty="0">
                        <a:latin typeface="+mn-lt"/>
                        <a:cs typeface="Calibri" panose="020F0502020204030204" pitchFamily="34" charset="0"/>
                      </a:endParaRPr>
                    </a:p>
                  </a:txBody>
                  <a:tcPr anchor="ctr"/>
                </a:tc>
                <a:tc>
                  <a:txBody>
                    <a:bodyPr/>
                    <a:lstStyle/>
                    <a:p>
                      <a:pPr algn="ctr"/>
                      <a:r>
                        <a:rPr lang="en-US" b="0" dirty="0"/>
                        <a:t>5.69</a:t>
                      </a:r>
                      <a:endParaRPr lang="en-US" b="0" i="0" dirty="0">
                        <a:latin typeface="+mn-lt"/>
                        <a:cs typeface="Calibri" panose="020F0502020204030204" pitchFamily="34" charset="0"/>
                      </a:endParaRPr>
                    </a:p>
                  </a:txBody>
                  <a:tcPr anchor="ctr"/>
                </a:tc>
                <a:extLst>
                  <a:ext uri="{0D108BD9-81ED-4DB2-BD59-A6C34878D82A}">
                    <a16:rowId xmlns:a16="http://schemas.microsoft.com/office/drawing/2014/main" val="3873867931"/>
                  </a:ext>
                </a:extLst>
              </a:tr>
              <a:tr h="1015500">
                <a:tc>
                  <a:txBody>
                    <a:bodyPr/>
                    <a:lstStyle/>
                    <a:p>
                      <a:pPr algn="l"/>
                      <a:r>
                        <a:rPr lang="en-US" b="0" dirty="0"/>
                        <a:t>Number of Vehicles</a:t>
                      </a:r>
                      <a:endParaRPr lang="en-US" b="0" i="0" dirty="0">
                        <a:latin typeface="+mn-lt"/>
                        <a:cs typeface="Calibri" panose="020F0502020204030204" pitchFamily="34" charset="0"/>
                      </a:endParaRPr>
                    </a:p>
                  </a:txBody>
                  <a:tcPr anchor="ctr"/>
                </a:tc>
                <a:tc>
                  <a:txBody>
                    <a:bodyPr/>
                    <a:lstStyle/>
                    <a:p>
                      <a:pPr algn="ctr"/>
                      <a:r>
                        <a:rPr lang="en-US" b="0" dirty="0"/>
                        <a:t>2</a:t>
                      </a:r>
                      <a:endParaRPr lang="en-US" b="0" i="0" dirty="0">
                        <a:latin typeface="+mn-lt"/>
                        <a:cs typeface="Calibri" panose="020F0502020204030204" pitchFamily="34" charset="0"/>
                      </a:endParaRPr>
                    </a:p>
                  </a:txBody>
                  <a:tcPr anchor="ctr"/>
                </a:tc>
                <a:tc>
                  <a:txBody>
                    <a:bodyPr/>
                    <a:lstStyle/>
                    <a:p>
                      <a:pPr algn="ctr"/>
                      <a:r>
                        <a:rPr lang="en-US" b="0" dirty="0"/>
                        <a:t>2</a:t>
                      </a:r>
                      <a:endParaRPr lang="en-US" b="0" i="0" dirty="0">
                        <a:latin typeface="+mn-lt"/>
                        <a:cs typeface="Calibri" panose="020F0502020204030204" pitchFamily="34" charset="0"/>
                      </a:endParaRPr>
                    </a:p>
                  </a:txBody>
                  <a:tcPr anchor="ctr"/>
                </a:tc>
                <a:tc>
                  <a:txBody>
                    <a:bodyPr/>
                    <a:lstStyle/>
                    <a:p>
                      <a:pPr algn="ctr"/>
                      <a:r>
                        <a:rPr lang="en-US" b="0" dirty="0"/>
                        <a:t>0.71</a:t>
                      </a:r>
                      <a:endParaRPr lang="en-US" b="0" i="0" dirty="0">
                        <a:latin typeface="+mn-lt"/>
                        <a:cs typeface="Calibri" panose="020F0502020204030204" pitchFamily="34" charset="0"/>
                      </a:endParaRPr>
                    </a:p>
                  </a:txBody>
                  <a:tcPr anchor="ctr"/>
                </a:tc>
                <a:tc>
                  <a:txBody>
                    <a:bodyPr/>
                    <a:lstStyle/>
                    <a:p>
                      <a:pPr algn="ctr"/>
                      <a:r>
                        <a:rPr lang="en-US" b="0" dirty="0"/>
                        <a:t>1</a:t>
                      </a:r>
                      <a:endParaRPr lang="en-US" b="0" i="0" dirty="0">
                        <a:latin typeface="+mn-lt"/>
                        <a:cs typeface="Calibri" panose="020F0502020204030204" pitchFamily="34" charset="0"/>
                      </a:endParaRPr>
                    </a:p>
                  </a:txBody>
                  <a:tcPr anchor="ctr"/>
                </a:tc>
                <a:tc>
                  <a:txBody>
                    <a:bodyPr/>
                    <a:lstStyle/>
                    <a:p>
                      <a:pPr algn="ctr"/>
                      <a:r>
                        <a:rPr lang="en-US" b="0" dirty="0"/>
                        <a:t>32</a:t>
                      </a:r>
                      <a:endParaRPr lang="en-US" b="0" i="0" dirty="0">
                        <a:latin typeface="+mn-lt"/>
                        <a:cs typeface="Calibri" panose="020F0502020204030204" pitchFamily="34" charset="0"/>
                      </a:endParaRPr>
                    </a:p>
                  </a:txBody>
                  <a:tcPr anchor="ctr"/>
                </a:tc>
                <a:tc>
                  <a:txBody>
                    <a:bodyPr/>
                    <a:lstStyle/>
                    <a:p>
                      <a:pPr algn="ctr"/>
                      <a:r>
                        <a:rPr lang="en-US" b="0" dirty="0"/>
                        <a:t>1.85</a:t>
                      </a:r>
                      <a:endParaRPr lang="en-US" b="0" i="0" dirty="0">
                        <a:latin typeface="+mn-lt"/>
                        <a:cs typeface="Calibri" panose="020F0502020204030204" pitchFamily="34" charset="0"/>
                      </a:endParaRPr>
                    </a:p>
                  </a:txBody>
                  <a:tcPr anchor="ctr"/>
                </a:tc>
                <a:extLst>
                  <a:ext uri="{0D108BD9-81ED-4DB2-BD59-A6C34878D82A}">
                    <a16:rowId xmlns:a16="http://schemas.microsoft.com/office/drawing/2014/main" val="85209771"/>
                  </a:ext>
                </a:extLst>
              </a:tr>
              <a:tr h="971888">
                <a:tc>
                  <a:txBody>
                    <a:bodyPr/>
                    <a:lstStyle/>
                    <a:p>
                      <a:pPr algn="l"/>
                      <a:r>
                        <a:rPr lang="en-US" b="0" dirty="0"/>
                        <a:t>Speed Limit</a:t>
                      </a:r>
                      <a:endParaRPr lang="en-US" b="0" i="0" dirty="0">
                        <a:latin typeface="+mn-lt"/>
                        <a:cs typeface="Calibri" panose="020F0502020204030204" pitchFamily="34" charset="0"/>
                      </a:endParaRPr>
                    </a:p>
                  </a:txBody>
                  <a:tcPr anchor="ctr"/>
                </a:tc>
                <a:tc>
                  <a:txBody>
                    <a:bodyPr/>
                    <a:lstStyle/>
                    <a:p>
                      <a:pPr algn="ctr"/>
                      <a:r>
                        <a:rPr lang="en-US" b="0" dirty="0"/>
                        <a:t>39</a:t>
                      </a:r>
                      <a:endParaRPr lang="en-US" b="0" i="0" dirty="0">
                        <a:latin typeface="+mn-lt"/>
                        <a:cs typeface="Calibri" panose="020F0502020204030204" pitchFamily="34" charset="0"/>
                      </a:endParaRPr>
                    </a:p>
                  </a:txBody>
                  <a:tcPr anchor="ctr"/>
                </a:tc>
                <a:tc>
                  <a:txBody>
                    <a:bodyPr/>
                    <a:lstStyle/>
                    <a:p>
                      <a:pPr algn="ctr"/>
                      <a:r>
                        <a:rPr lang="en-US" b="0" dirty="0"/>
                        <a:t>30</a:t>
                      </a:r>
                      <a:endParaRPr lang="en-US" b="0" i="0" dirty="0">
                        <a:latin typeface="+mn-lt"/>
                        <a:cs typeface="Calibri" panose="020F0502020204030204" pitchFamily="34" charset="0"/>
                      </a:endParaRPr>
                    </a:p>
                  </a:txBody>
                  <a:tcPr anchor="ctr"/>
                </a:tc>
                <a:tc>
                  <a:txBody>
                    <a:bodyPr/>
                    <a:lstStyle/>
                    <a:p>
                      <a:pPr algn="ctr"/>
                      <a:r>
                        <a:rPr lang="en-US" b="0" dirty="0"/>
                        <a:t>14.03</a:t>
                      </a:r>
                      <a:endParaRPr lang="en-US" b="0" i="0" dirty="0">
                        <a:latin typeface="+mn-lt"/>
                        <a:cs typeface="Calibri" panose="020F0502020204030204" pitchFamily="34" charset="0"/>
                      </a:endParaRPr>
                    </a:p>
                  </a:txBody>
                  <a:tcPr anchor="ctr"/>
                </a:tc>
                <a:tc>
                  <a:txBody>
                    <a:bodyPr/>
                    <a:lstStyle/>
                    <a:p>
                      <a:pPr algn="ctr"/>
                      <a:r>
                        <a:rPr lang="en-US" b="0" dirty="0"/>
                        <a:t>10</a:t>
                      </a:r>
                      <a:endParaRPr lang="en-US" b="0" i="0" dirty="0">
                        <a:latin typeface="+mn-lt"/>
                        <a:cs typeface="Calibri" panose="020F0502020204030204" pitchFamily="34" charset="0"/>
                      </a:endParaRPr>
                    </a:p>
                  </a:txBody>
                  <a:tcPr anchor="ctr"/>
                </a:tc>
                <a:tc>
                  <a:txBody>
                    <a:bodyPr/>
                    <a:lstStyle/>
                    <a:p>
                      <a:pPr algn="ctr"/>
                      <a:r>
                        <a:rPr lang="en-US" b="0" dirty="0"/>
                        <a:t>70</a:t>
                      </a:r>
                      <a:endParaRPr lang="en-US" b="0" i="0" dirty="0">
                        <a:latin typeface="+mn-lt"/>
                        <a:cs typeface="Calibri" panose="020F0502020204030204" pitchFamily="34" charset="0"/>
                      </a:endParaRPr>
                    </a:p>
                  </a:txBody>
                  <a:tcPr anchor="ctr"/>
                </a:tc>
                <a:tc>
                  <a:txBody>
                    <a:bodyPr/>
                    <a:lstStyle/>
                    <a:p>
                      <a:pPr algn="ctr"/>
                      <a:r>
                        <a:rPr lang="en-US" b="0" dirty="0"/>
                        <a:t>1.14</a:t>
                      </a:r>
                      <a:endParaRPr lang="en-US" b="0" i="0" dirty="0">
                        <a:latin typeface="+mn-lt"/>
                        <a:cs typeface="Calibri" panose="020F0502020204030204" pitchFamily="34" charset="0"/>
                      </a:endParaRPr>
                    </a:p>
                  </a:txBody>
                  <a:tcPr anchor="ctr"/>
                </a:tc>
                <a:extLst>
                  <a:ext uri="{0D108BD9-81ED-4DB2-BD59-A6C34878D82A}">
                    <a16:rowId xmlns:a16="http://schemas.microsoft.com/office/drawing/2014/main" val="4061031278"/>
                  </a:ext>
                </a:extLst>
              </a:tr>
            </a:tbl>
          </a:graphicData>
        </a:graphic>
      </p:graphicFrame>
    </p:spTree>
    <p:extLst>
      <p:ext uri="{BB962C8B-B14F-4D97-AF65-F5344CB8AC3E}">
        <p14:creationId xmlns:p14="http://schemas.microsoft.com/office/powerpoint/2010/main" val="4259977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DE8C5838-0886-FCD4-46BE-3124B44B3644}"/>
              </a:ext>
            </a:extLst>
          </p:cNvPr>
          <p:cNvSpPr>
            <a:spLocks noGrp="1"/>
          </p:cNvSpPr>
          <p:nvPr>
            <p:ph type="ctrTitle"/>
          </p:nvPr>
        </p:nvSpPr>
        <p:spPr>
          <a:xfrm>
            <a:off x="1619693" y="191386"/>
            <a:ext cx="9144000" cy="677295"/>
          </a:xfrm>
        </p:spPr>
        <p:txBody>
          <a:bodyPr/>
          <a:lstStyle/>
          <a:p>
            <a:r>
              <a:rPr lang="en-US" sz="3200" dirty="0"/>
              <a:t>DASHBOARD OVERVIEW</a:t>
            </a:r>
          </a:p>
        </p:txBody>
      </p:sp>
      <p:pic>
        <p:nvPicPr>
          <p:cNvPr id="16" name="Picture 15">
            <a:extLst>
              <a:ext uri="{FF2B5EF4-FFF2-40B4-BE49-F238E27FC236}">
                <a16:creationId xmlns:a16="http://schemas.microsoft.com/office/drawing/2014/main" id="{4FF9D242-9554-F73F-6B0F-0837BF2DC34B}"/>
              </a:ext>
            </a:extLst>
          </p:cNvPr>
          <p:cNvPicPr>
            <a:picLocks noChangeAspect="1"/>
          </p:cNvPicPr>
          <p:nvPr/>
        </p:nvPicPr>
        <p:blipFill>
          <a:blip r:embed="rId2"/>
          <a:stretch>
            <a:fillRect/>
          </a:stretch>
        </p:blipFill>
        <p:spPr>
          <a:xfrm>
            <a:off x="0" y="1063257"/>
            <a:ext cx="12192000" cy="5794744"/>
          </a:xfrm>
          <a:prstGeom prst="rect">
            <a:avLst/>
          </a:prstGeom>
        </p:spPr>
      </p:pic>
    </p:spTree>
    <p:extLst>
      <p:ext uri="{BB962C8B-B14F-4D97-AF65-F5344CB8AC3E}">
        <p14:creationId xmlns:p14="http://schemas.microsoft.com/office/powerpoint/2010/main" val="2105273870"/>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{2EE6F65F-8B96-43A3-B528-7A95B378FEED}tf55661986_win32</Template>
  <TotalTime>127</TotalTime>
  <Words>1154</Words>
  <Application>Microsoft Office PowerPoint</Application>
  <PresentationFormat>Widescreen</PresentationFormat>
  <Paragraphs>132</Paragraphs>
  <Slides>14</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Aptos</vt:lpstr>
      <vt:lpstr>Arial</vt:lpstr>
      <vt:lpstr>Calibri</vt:lpstr>
      <vt:lpstr>Calibri Light</vt:lpstr>
      <vt:lpstr>Wingdings</vt:lpstr>
      <vt:lpstr>Custom</vt:lpstr>
      <vt:lpstr>Comprehensive Analysis of Road Traffic Accidents  CoreTech Labs</vt:lpstr>
      <vt:lpstr>AGENDA</vt:lpstr>
      <vt:lpstr>introduction</vt:lpstr>
      <vt:lpstr>Problem Statement</vt:lpstr>
      <vt:lpstr>Project objectives</vt:lpstr>
      <vt:lpstr>Data cleaning &amp; processing</vt:lpstr>
      <vt:lpstr>Descriptive Statistics &amp; Central Tendencies</vt:lpstr>
      <vt:lpstr>Descriptive Statistics &amp; Central Tendencies cont.</vt:lpstr>
      <vt:lpstr>DASHBOARD OVERVIEW</vt:lpstr>
      <vt:lpstr>Key insights</vt:lpstr>
      <vt:lpstr>Recommendations</vt:lpstr>
      <vt:lpstr>Limitations &amp; Consideration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Chituru Alerechi</dc:creator>
  <cp:lastModifiedBy>Chituru Alerechi</cp:lastModifiedBy>
  <cp:revision>1</cp:revision>
  <dcterms:created xsi:type="dcterms:W3CDTF">2025-04-07T03:11:45Z</dcterms:created>
  <dcterms:modified xsi:type="dcterms:W3CDTF">2025-04-19T05:58:29Z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